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43891200" cy="43891200"/>
  <p:notesSz cx="6858000" cy="9144000"/>
  <p:defaultTextStyle>
    <a:defPPr>
      <a:defRPr lang="en-US"/>
    </a:defPPr>
    <a:lvl1pPr algn="l" defTabSz="5014913" rtl="0" fontAlgn="base">
      <a:spcBef>
        <a:spcPct val="0"/>
      </a:spcBef>
      <a:spcAft>
        <a:spcPct val="0"/>
      </a:spcAft>
      <a:defRPr sz="9900" kern="1200">
        <a:solidFill>
          <a:schemeClr val="tx1"/>
        </a:solidFill>
        <a:latin typeface="Arial" charset="0"/>
        <a:ea typeface="+mn-ea"/>
        <a:cs typeface="+mn-cs"/>
      </a:defRPr>
    </a:lvl1pPr>
    <a:lvl2pPr marL="2506663" indent="-2049463" algn="l" defTabSz="5014913" rtl="0" fontAlgn="base">
      <a:spcBef>
        <a:spcPct val="0"/>
      </a:spcBef>
      <a:spcAft>
        <a:spcPct val="0"/>
      </a:spcAft>
      <a:defRPr sz="9900" kern="1200">
        <a:solidFill>
          <a:schemeClr val="tx1"/>
        </a:solidFill>
        <a:latin typeface="Arial" charset="0"/>
        <a:ea typeface="+mn-ea"/>
        <a:cs typeface="+mn-cs"/>
      </a:defRPr>
    </a:lvl2pPr>
    <a:lvl3pPr marL="5014913" indent="-4100513" algn="l" defTabSz="5014913" rtl="0" fontAlgn="base">
      <a:spcBef>
        <a:spcPct val="0"/>
      </a:spcBef>
      <a:spcAft>
        <a:spcPct val="0"/>
      </a:spcAft>
      <a:defRPr sz="9900" kern="1200">
        <a:solidFill>
          <a:schemeClr val="tx1"/>
        </a:solidFill>
        <a:latin typeface="Arial" charset="0"/>
        <a:ea typeface="+mn-ea"/>
        <a:cs typeface="+mn-cs"/>
      </a:defRPr>
    </a:lvl3pPr>
    <a:lvl4pPr marL="7523163" indent="-6151563" algn="l" defTabSz="5014913" rtl="0" fontAlgn="base">
      <a:spcBef>
        <a:spcPct val="0"/>
      </a:spcBef>
      <a:spcAft>
        <a:spcPct val="0"/>
      </a:spcAft>
      <a:defRPr sz="9900" kern="1200">
        <a:solidFill>
          <a:schemeClr val="tx1"/>
        </a:solidFill>
        <a:latin typeface="Arial" charset="0"/>
        <a:ea typeface="+mn-ea"/>
        <a:cs typeface="+mn-cs"/>
      </a:defRPr>
    </a:lvl4pPr>
    <a:lvl5pPr marL="10031413" indent="-8202613" algn="l" defTabSz="5014913" rtl="0" fontAlgn="base">
      <a:spcBef>
        <a:spcPct val="0"/>
      </a:spcBef>
      <a:spcAft>
        <a:spcPct val="0"/>
      </a:spcAft>
      <a:defRPr sz="9900" kern="1200">
        <a:solidFill>
          <a:schemeClr val="tx1"/>
        </a:solidFill>
        <a:latin typeface="Arial" charset="0"/>
        <a:ea typeface="+mn-ea"/>
        <a:cs typeface="+mn-cs"/>
      </a:defRPr>
    </a:lvl5pPr>
    <a:lvl6pPr marL="2286000" algn="l" defTabSz="914400" rtl="0" eaLnBrk="1" latinLnBrk="0" hangingPunct="1">
      <a:defRPr sz="9900" kern="1200">
        <a:solidFill>
          <a:schemeClr val="tx1"/>
        </a:solidFill>
        <a:latin typeface="Arial" charset="0"/>
        <a:ea typeface="+mn-ea"/>
        <a:cs typeface="+mn-cs"/>
      </a:defRPr>
    </a:lvl6pPr>
    <a:lvl7pPr marL="2743200" algn="l" defTabSz="914400" rtl="0" eaLnBrk="1" latinLnBrk="0" hangingPunct="1">
      <a:defRPr sz="9900" kern="1200">
        <a:solidFill>
          <a:schemeClr val="tx1"/>
        </a:solidFill>
        <a:latin typeface="Arial" charset="0"/>
        <a:ea typeface="+mn-ea"/>
        <a:cs typeface="+mn-cs"/>
      </a:defRPr>
    </a:lvl7pPr>
    <a:lvl8pPr marL="3200400" algn="l" defTabSz="914400" rtl="0" eaLnBrk="1" latinLnBrk="0" hangingPunct="1">
      <a:defRPr sz="9900" kern="1200">
        <a:solidFill>
          <a:schemeClr val="tx1"/>
        </a:solidFill>
        <a:latin typeface="Arial" charset="0"/>
        <a:ea typeface="+mn-ea"/>
        <a:cs typeface="+mn-cs"/>
      </a:defRPr>
    </a:lvl8pPr>
    <a:lvl9pPr marL="3657600" algn="l" defTabSz="914400" rtl="0" eaLnBrk="1" latinLnBrk="0" hangingPunct="1">
      <a:defRPr sz="99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006" autoAdjust="0"/>
    <p:restoredTop sz="92833" autoAdjust="0"/>
  </p:normalViewPr>
  <p:slideViewPr>
    <p:cSldViewPr>
      <p:cViewPr>
        <p:scale>
          <a:sx n="66" d="100"/>
          <a:sy n="66" d="100"/>
        </p:scale>
        <p:origin x="1938" y="-78"/>
      </p:cViewPr>
      <p:guideLst>
        <p:guide orient="horz" pos="13824"/>
        <p:guide pos="13824"/>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5016124"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5016124" fontAlgn="auto">
              <a:spcBef>
                <a:spcPts val="0"/>
              </a:spcBef>
              <a:spcAft>
                <a:spcPts val="0"/>
              </a:spcAft>
              <a:defRPr sz="1200">
                <a:latin typeface="+mn-lt"/>
              </a:defRPr>
            </a:lvl1pPr>
          </a:lstStyle>
          <a:p>
            <a:pPr>
              <a:defRPr/>
            </a:pPr>
            <a:fld id="{374A6F26-649C-48E4-A50A-CEB39B018D70}" type="datetimeFigureOut">
              <a:rPr lang="en-US"/>
              <a:pPr>
                <a:defRPr/>
              </a:pPr>
              <a:t>4/22/2012</a:t>
            </a:fld>
            <a:endParaRPr lang="en-US"/>
          </a:p>
        </p:txBody>
      </p:sp>
      <p:sp>
        <p:nvSpPr>
          <p:cNvPr id="4" name="Slide Image Placeholder 3"/>
          <p:cNvSpPr>
            <a:spLocks noGrp="1" noRot="1" noChangeAspect="1"/>
          </p:cNvSpPr>
          <p:nvPr>
            <p:ph type="sldImg" idx="2"/>
          </p:nvPr>
        </p:nvSpPr>
        <p:spPr>
          <a:xfrm>
            <a:off x="1714500" y="685800"/>
            <a:ext cx="3429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5016124"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5016124" fontAlgn="auto">
              <a:spcBef>
                <a:spcPts val="0"/>
              </a:spcBef>
              <a:spcAft>
                <a:spcPts val="0"/>
              </a:spcAft>
              <a:defRPr sz="1200">
                <a:latin typeface="+mn-lt"/>
              </a:defRPr>
            </a:lvl1pPr>
          </a:lstStyle>
          <a:p>
            <a:pPr>
              <a:defRPr/>
            </a:pPr>
            <a:fld id="{2DACE787-CA7B-4F06-A499-0A713313097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b-NO" dirty="0" smtClean="0"/>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5014913" fontAlgn="base">
              <a:spcBef>
                <a:spcPct val="0"/>
              </a:spcBef>
              <a:spcAft>
                <a:spcPct val="0"/>
              </a:spcAft>
              <a:defRPr/>
            </a:pPr>
            <a:fld id="{F6E4CC6C-AE2B-4C64-B123-331558B0ED7C}" type="slidenum">
              <a:rPr lang="en-US" smtClean="0"/>
              <a:pPr defTabSz="5014913" fontAlgn="base">
                <a:spcBef>
                  <a:spcPct val="0"/>
                </a:spcBef>
                <a:spcAft>
                  <a:spcPct val="0"/>
                </a:spcAft>
                <a:defRPr/>
              </a:pPr>
              <a:t>1</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13634723"/>
            <a:ext cx="37307520" cy="9408160"/>
          </a:xfrm>
        </p:spPr>
        <p:txBody>
          <a:bodyPr/>
          <a:lstStyle/>
          <a:p>
            <a:r>
              <a:rPr lang="en-US" smtClean="0"/>
              <a:t>Click to edit Master title style</a:t>
            </a:r>
            <a:endParaRPr lang="en-US"/>
          </a:p>
        </p:txBody>
      </p:sp>
      <p:sp>
        <p:nvSpPr>
          <p:cNvPr id="3" name="Subtitle 2"/>
          <p:cNvSpPr>
            <a:spLocks noGrp="1"/>
          </p:cNvSpPr>
          <p:nvPr>
            <p:ph type="subTitle" idx="1"/>
          </p:nvPr>
        </p:nvSpPr>
        <p:spPr>
          <a:xfrm>
            <a:off x="6583680" y="24871680"/>
            <a:ext cx="30723840" cy="11216640"/>
          </a:xfrm>
        </p:spPr>
        <p:txBody>
          <a:bodyPr/>
          <a:lstStyle>
            <a:lvl1pPr marL="0" indent="0" algn="ctr">
              <a:buNone/>
              <a:defRPr>
                <a:solidFill>
                  <a:schemeClr val="tx1">
                    <a:tint val="75000"/>
                  </a:schemeClr>
                </a:solidFill>
              </a:defRPr>
            </a:lvl1pPr>
            <a:lvl2pPr marL="2508062" indent="0" algn="ctr">
              <a:buNone/>
              <a:defRPr>
                <a:solidFill>
                  <a:schemeClr val="tx1">
                    <a:tint val="75000"/>
                  </a:schemeClr>
                </a:solidFill>
              </a:defRPr>
            </a:lvl2pPr>
            <a:lvl3pPr marL="5016124" indent="0" algn="ctr">
              <a:buNone/>
              <a:defRPr>
                <a:solidFill>
                  <a:schemeClr val="tx1">
                    <a:tint val="75000"/>
                  </a:schemeClr>
                </a:solidFill>
              </a:defRPr>
            </a:lvl3pPr>
            <a:lvl4pPr marL="7524186" indent="0" algn="ctr">
              <a:buNone/>
              <a:defRPr>
                <a:solidFill>
                  <a:schemeClr val="tx1">
                    <a:tint val="75000"/>
                  </a:schemeClr>
                </a:solidFill>
              </a:defRPr>
            </a:lvl4pPr>
            <a:lvl5pPr marL="10032248" indent="0" algn="ctr">
              <a:buNone/>
              <a:defRPr>
                <a:solidFill>
                  <a:schemeClr val="tx1">
                    <a:tint val="75000"/>
                  </a:schemeClr>
                </a:solidFill>
              </a:defRPr>
            </a:lvl5pPr>
            <a:lvl6pPr marL="12540310" indent="0" algn="ctr">
              <a:buNone/>
              <a:defRPr>
                <a:solidFill>
                  <a:schemeClr val="tx1">
                    <a:tint val="75000"/>
                  </a:schemeClr>
                </a:solidFill>
              </a:defRPr>
            </a:lvl6pPr>
            <a:lvl7pPr marL="15048372" indent="0" algn="ctr">
              <a:buNone/>
              <a:defRPr>
                <a:solidFill>
                  <a:schemeClr val="tx1">
                    <a:tint val="75000"/>
                  </a:schemeClr>
                </a:solidFill>
              </a:defRPr>
            </a:lvl7pPr>
            <a:lvl8pPr marL="17556434" indent="0" algn="ctr">
              <a:buNone/>
              <a:defRPr>
                <a:solidFill>
                  <a:schemeClr val="tx1">
                    <a:tint val="75000"/>
                  </a:schemeClr>
                </a:solidFill>
              </a:defRPr>
            </a:lvl8pPr>
            <a:lvl9pPr marL="2006449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5D34EDA-3DD1-40A5-BEFA-33E5F50C55D8}" type="datetimeFigureOut">
              <a:rPr lang="en-US"/>
              <a:pPr>
                <a:defRPr/>
              </a:pPr>
              <a:t>4/22/2012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8B35D56-1740-4228-9C0E-5CAD0A2DE81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981D012-5FA2-45D8-B4B3-B2AC639A7AF9}" type="datetimeFigureOut">
              <a:rPr lang="en-US"/>
              <a:pPr>
                <a:defRPr/>
              </a:pPr>
              <a:t>4/22/2012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A29EB3-0013-404C-8272-E62A63A709A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120" y="1757686"/>
            <a:ext cx="9875520" cy="3744976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94560" y="1757686"/>
            <a:ext cx="28895040" cy="374497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135F840-FD13-4D1F-8202-13CB3E6900C7}" type="datetimeFigureOut">
              <a:rPr lang="en-US"/>
              <a:pPr>
                <a:defRPr/>
              </a:pPr>
              <a:t>4/22/2012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BC066A2-A19D-4A5D-A09F-DA431118F80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45EEE81-D248-42BE-A9DD-6D2AB0BDFBDF}" type="datetimeFigureOut">
              <a:rPr lang="en-US"/>
              <a:pPr>
                <a:defRPr/>
              </a:pPr>
              <a:t>4/22/2012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9ACDDFC-1742-4759-899D-EE911DF47A8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2" y="28204163"/>
            <a:ext cx="37307520" cy="8717280"/>
          </a:xfrm>
        </p:spPr>
        <p:txBody>
          <a:bodyPr anchor="t"/>
          <a:lstStyle>
            <a:lvl1pPr algn="l">
              <a:defRPr sz="21900" b="1" cap="all"/>
            </a:lvl1pPr>
          </a:lstStyle>
          <a:p>
            <a:r>
              <a:rPr lang="en-US" smtClean="0"/>
              <a:t>Click to edit Master title style</a:t>
            </a:r>
            <a:endParaRPr lang="en-US"/>
          </a:p>
        </p:txBody>
      </p:sp>
      <p:sp>
        <p:nvSpPr>
          <p:cNvPr id="3" name="Text Placeholder 2"/>
          <p:cNvSpPr>
            <a:spLocks noGrp="1"/>
          </p:cNvSpPr>
          <p:nvPr>
            <p:ph type="body" idx="1"/>
          </p:nvPr>
        </p:nvSpPr>
        <p:spPr>
          <a:xfrm>
            <a:off x="3467102" y="18602966"/>
            <a:ext cx="37307520" cy="9601197"/>
          </a:xfrm>
        </p:spPr>
        <p:txBody>
          <a:bodyPr anchor="b"/>
          <a:lstStyle>
            <a:lvl1pPr marL="0" indent="0">
              <a:buNone/>
              <a:defRPr sz="11000">
                <a:solidFill>
                  <a:schemeClr val="tx1">
                    <a:tint val="75000"/>
                  </a:schemeClr>
                </a:solidFill>
              </a:defRPr>
            </a:lvl1pPr>
            <a:lvl2pPr marL="2508062" indent="0">
              <a:buNone/>
              <a:defRPr sz="9900">
                <a:solidFill>
                  <a:schemeClr val="tx1">
                    <a:tint val="75000"/>
                  </a:schemeClr>
                </a:solidFill>
              </a:defRPr>
            </a:lvl2pPr>
            <a:lvl3pPr marL="5016124" indent="0">
              <a:buNone/>
              <a:defRPr sz="8800">
                <a:solidFill>
                  <a:schemeClr val="tx1">
                    <a:tint val="75000"/>
                  </a:schemeClr>
                </a:solidFill>
              </a:defRPr>
            </a:lvl3pPr>
            <a:lvl4pPr marL="7524186" indent="0">
              <a:buNone/>
              <a:defRPr sz="7700">
                <a:solidFill>
                  <a:schemeClr val="tx1">
                    <a:tint val="75000"/>
                  </a:schemeClr>
                </a:solidFill>
              </a:defRPr>
            </a:lvl4pPr>
            <a:lvl5pPr marL="10032248" indent="0">
              <a:buNone/>
              <a:defRPr sz="7700">
                <a:solidFill>
                  <a:schemeClr val="tx1">
                    <a:tint val="75000"/>
                  </a:schemeClr>
                </a:solidFill>
              </a:defRPr>
            </a:lvl5pPr>
            <a:lvl6pPr marL="12540310" indent="0">
              <a:buNone/>
              <a:defRPr sz="7700">
                <a:solidFill>
                  <a:schemeClr val="tx1">
                    <a:tint val="75000"/>
                  </a:schemeClr>
                </a:solidFill>
              </a:defRPr>
            </a:lvl6pPr>
            <a:lvl7pPr marL="15048372" indent="0">
              <a:buNone/>
              <a:defRPr sz="7700">
                <a:solidFill>
                  <a:schemeClr val="tx1">
                    <a:tint val="75000"/>
                  </a:schemeClr>
                </a:solidFill>
              </a:defRPr>
            </a:lvl7pPr>
            <a:lvl8pPr marL="17556434" indent="0">
              <a:buNone/>
              <a:defRPr sz="7700">
                <a:solidFill>
                  <a:schemeClr val="tx1">
                    <a:tint val="75000"/>
                  </a:schemeClr>
                </a:solidFill>
              </a:defRPr>
            </a:lvl8pPr>
            <a:lvl9pPr marL="20064496" indent="0">
              <a:buNone/>
              <a:defRPr sz="7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444FA9F-C712-4A7B-B70B-FF09FA302502}" type="datetimeFigureOut">
              <a:rPr lang="en-US"/>
              <a:pPr>
                <a:defRPr/>
              </a:pPr>
              <a:t>4/22/2012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FD4661B-D9C2-44B7-A5EA-25612EBFE8F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94560" y="10241283"/>
            <a:ext cx="19385280" cy="28966163"/>
          </a:xfrm>
        </p:spPr>
        <p:txBody>
          <a:bodyPr/>
          <a:lstStyle>
            <a:lvl1pPr>
              <a:defRPr sz="15400"/>
            </a:lvl1pPr>
            <a:lvl2pPr>
              <a:defRPr sz="13200"/>
            </a:lvl2pPr>
            <a:lvl3pPr>
              <a:defRPr sz="11000"/>
            </a:lvl3pPr>
            <a:lvl4pPr>
              <a:defRPr sz="9900"/>
            </a:lvl4pPr>
            <a:lvl5pPr>
              <a:defRPr sz="9900"/>
            </a:lvl5pPr>
            <a:lvl6pPr>
              <a:defRPr sz="9900"/>
            </a:lvl6pPr>
            <a:lvl7pPr>
              <a:defRPr sz="9900"/>
            </a:lvl7pPr>
            <a:lvl8pPr>
              <a:defRPr sz="9900"/>
            </a:lvl8pPr>
            <a:lvl9pPr>
              <a:defRPr sz="9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2311360" y="10241283"/>
            <a:ext cx="19385280" cy="28966163"/>
          </a:xfrm>
        </p:spPr>
        <p:txBody>
          <a:bodyPr/>
          <a:lstStyle>
            <a:lvl1pPr>
              <a:defRPr sz="15400"/>
            </a:lvl1pPr>
            <a:lvl2pPr>
              <a:defRPr sz="13200"/>
            </a:lvl2pPr>
            <a:lvl3pPr>
              <a:defRPr sz="11000"/>
            </a:lvl3pPr>
            <a:lvl4pPr>
              <a:defRPr sz="9900"/>
            </a:lvl4pPr>
            <a:lvl5pPr>
              <a:defRPr sz="9900"/>
            </a:lvl5pPr>
            <a:lvl6pPr>
              <a:defRPr sz="9900"/>
            </a:lvl6pPr>
            <a:lvl7pPr>
              <a:defRPr sz="9900"/>
            </a:lvl7pPr>
            <a:lvl8pPr>
              <a:defRPr sz="9900"/>
            </a:lvl8pPr>
            <a:lvl9pPr>
              <a:defRPr sz="9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936EE34-01BC-4EC0-9736-A933CA17E0E2}" type="datetimeFigureOut">
              <a:rPr lang="en-US"/>
              <a:pPr>
                <a:defRPr/>
              </a:pPr>
              <a:t>4/22/2012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59A59D7-045D-48AB-AA96-050B8EC550D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94560" y="9824723"/>
            <a:ext cx="19392902" cy="4094477"/>
          </a:xfrm>
        </p:spPr>
        <p:txBody>
          <a:bodyPr anchor="b"/>
          <a:lstStyle>
            <a:lvl1pPr marL="0" indent="0">
              <a:buNone/>
              <a:defRPr sz="13200" b="1"/>
            </a:lvl1pPr>
            <a:lvl2pPr marL="2508062" indent="0">
              <a:buNone/>
              <a:defRPr sz="11000" b="1"/>
            </a:lvl2pPr>
            <a:lvl3pPr marL="5016124" indent="0">
              <a:buNone/>
              <a:defRPr sz="9900" b="1"/>
            </a:lvl3pPr>
            <a:lvl4pPr marL="7524186" indent="0">
              <a:buNone/>
              <a:defRPr sz="8800" b="1"/>
            </a:lvl4pPr>
            <a:lvl5pPr marL="10032248" indent="0">
              <a:buNone/>
              <a:defRPr sz="8800" b="1"/>
            </a:lvl5pPr>
            <a:lvl6pPr marL="12540310" indent="0">
              <a:buNone/>
              <a:defRPr sz="8800" b="1"/>
            </a:lvl6pPr>
            <a:lvl7pPr marL="15048372" indent="0">
              <a:buNone/>
              <a:defRPr sz="8800" b="1"/>
            </a:lvl7pPr>
            <a:lvl8pPr marL="17556434" indent="0">
              <a:buNone/>
              <a:defRPr sz="8800" b="1"/>
            </a:lvl8pPr>
            <a:lvl9pPr marL="20064496" indent="0">
              <a:buNone/>
              <a:defRPr sz="8800" b="1"/>
            </a:lvl9pPr>
          </a:lstStyle>
          <a:p>
            <a:pPr lvl="0"/>
            <a:r>
              <a:rPr lang="en-US" smtClean="0"/>
              <a:t>Click to edit Master text styles</a:t>
            </a:r>
          </a:p>
        </p:txBody>
      </p:sp>
      <p:sp>
        <p:nvSpPr>
          <p:cNvPr id="4" name="Content Placeholder 3"/>
          <p:cNvSpPr>
            <a:spLocks noGrp="1"/>
          </p:cNvSpPr>
          <p:nvPr>
            <p:ph sz="half" idx="2"/>
          </p:nvPr>
        </p:nvSpPr>
        <p:spPr>
          <a:xfrm>
            <a:off x="2194560" y="13919200"/>
            <a:ext cx="19392902" cy="25288243"/>
          </a:xfrm>
        </p:spPr>
        <p:txBody>
          <a:bodyPr/>
          <a:lstStyle>
            <a:lvl1pPr>
              <a:defRPr sz="13200"/>
            </a:lvl1pPr>
            <a:lvl2pPr>
              <a:defRPr sz="11000"/>
            </a:lvl2pPr>
            <a:lvl3pPr>
              <a:defRPr sz="9900"/>
            </a:lvl3pPr>
            <a:lvl4pPr>
              <a:defRPr sz="8800"/>
            </a:lvl4pPr>
            <a:lvl5pPr>
              <a:defRPr sz="8800"/>
            </a:lvl5pPr>
            <a:lvl6pPr>
              <a:defRPr sz="8800"/>
            </a:lvl6pPr>
            <a:lvl7pPr>
              <a:defRPr sz="8800"/>
            </a:lvl7pPr>
            <a:lvl8pPr>
              <a:defRPr sz="8800"/>
            </a:lvl8pPr>
            <a:lvl9pPr>
              <a:defRPr sz="8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2296122" y="9824723"/>
            <a:ext cx="19400520" cy="4094477"/>
          </a:xfrm>
        </p:spPr>
        <p:txBody>
          <a:bodyPr anchor="b"/>
          <a:lstStyle>
            <a:lvl1pPr marL="0" indent="0">
              <a:buNone/>
              <a:defRPr sz="13200" b="1"/>
            </a:lvl1pPr>
            <a:lvl2pPr marL="2508062" indent="0">
              <a:buNone/>
              <a:defRPr sz="11000" b="1"/>
            </a:lvl2pPr>
            <a:lvl3pPr marL="5016124" indent="0">
              <a:buNone/>
              <a:defRPr sz="9900" b="1"/>
            </a:lvl3pPr>
            <a:lvl4pPr marL="7524186" indent="0">
              <a:buNone/>
              <a:defRPr sz="8800" b="1"/>
            </a:lvl4pPr>
            <a:lvl5pPr marL="10032248" indent="0">
              <a:buNone/>
              <a:defRPr sz="8800" b="1"/>
            </a:lvl5pPr>
            <a:lvl6pPr marL="12540310" indent="0">
              <a:buNone/>
              <a:defRPr sz="8800" b="1"/>
            </a:lvl6pPr>
            <a:lvl7pPr marL="15048372" indent="0">
              <a:buNone/>
              <a:defRPr sz="8800" b="1"/>
            </a:lvl7pPr>
            <a:lvl8pPr marL="17556434" indent="0">
              <a:buNone/>
              <a:defRPr sz="8800" b="1"/>
            </a:lvl8pPr>
            <a:lvl9pPr marL="20064496" indent="0">
              <a:buNone/>
              <a:defRPr sz="8800" b="1"/>
            </a:lvl9pPr>
          </a:lstStyle>
          <a:p>
            <a:pPr lvl="0"/>
            <a:r>
              <a:rPr lang="en-US" smtClean="0"/>
              <a:t>Click to edit Master text styles</a:t>
            </a:r>
          </a:p>
        </p:txBody>
      </p:sp>
      <p:sp>
        <p:nvSpPr>
          <p:cNvPr id="6" name="Content Placeholder 5"/>
          <p:cNvSpPr>
            <a:spLocks noGrp="1"/>
          </p:cNvSpPr>
          <p:nvPr>
            <p:ph sz="quarter" idx="4"/>
          </p:nvPr>
        </p:nvSpPr>
        <p:spPr>
          <a:xfrm>
            <a:off x="22296122" y="13919200"/>
            <a:ext cx="19400520" cy="25288243"/>
          </a:xfrm>
        </p:spPr>
        <p:txBody>
          <a:bodyPr/>
          <a:lstStyle>
            <a:lvl1pPr>
              <a:defRPr sz="13200"/>
            </a:lvl1pPr>
            <a:lvl2pPr>
              <a:defRPr sz="11000"/>
            </a:lvl2pPr>
            <a:lvl3pPr>
              <a:defRPr sz="9900"/>
            </a:lvl3pPr>
            <a:lvl4pPr>
              <a:defRPr sz="8800"/>
            </a:lvl4pPr>
            <a:lvl5pPr>
              <a:defRPr sz="8800"/>
            </a:lvl5pPr>
            <a:lvl6pPr>
              <a:defRPr sz="8800"/>
            </a:lvl6pPr>
            <a:lvl7pPr>
              <a:defRPr sz="8800"/>
            </a:lvl7pPr>
            <a:lvl8pPr>
              <a:defRPr sz="8800"/>
            </a:lvl8pPr>
            <a:lvl9pPr>
              <a:defRPr sz="8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7130299-74B1-4CCF-8220-772ACF34F4FC}" type="datetimeFigureOut">
              <a:rPr lang="en-US"/>
              <a:pPr>
                <a:defRPr/>
              </a:pPr>
              <a:t>4/22/2012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2516D83-7793-4E9A-8DE0-B233DB715A4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FB22815-C303-4D43-8BD5-2EF0FDB8CDC0}" type="datetimeFigureOut">
              <a:rPr lang="en-US"/>
              <a:pPr>
                <a:defRPr/>
              </a:pPr>
              <a:t>4/22/2012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8E2F93D-5DEC-4CF7-9125-002BA71DF4D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BD8B208-9A70-4731-905F-D003935926C8}" type="datetimeFigureOut">
              <a:rPr lang="en-US"/>
              <a:pPr>
                <a:defRPr/>
              </a:pPr>
              <a:t>4/22/2012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7B03958-287B-4032-99F8-3D35630AA58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3" y="1747520"/>
            <a:ext cx="14439902" cy="7437120"/>
          </a:xfrm>
        </p:spPr>
        <p:txBody>
          <a:bodyPr anchor="b"/>
          <a:lstStyle>
            <a:lvl1pPr algn="l">
              <a:defRPr sz="11000" b="1"/>
            </a:lvl1pPr>
          </a:lstStyle>
          <a:p>
            <a:r>
              <a:rPr lang="en-US" smtClean="0"/>
              <a:t>Click to edit Master title style</a:t>
            </a:r>
            <a:endParaRPr lang="en-US"/>
          </a:p>
        </p:txBody>
      </p:sp>
      <p:sp>
        <p:nvSpPr>
          <p:cNvPr id="3" name="Content Placeholder 2"/>
          <p:cNvSpPr>
            <a:spLocks noGrp="1"/>
          </p:cNvSpPr>
          <p:nvPr>
            <p:ph idx="1"/>
          </p:nvPr>
        </p:nvSpPr>
        <p:spPr>
          <a:xfrm>
            <a:off x="17160240" y="1747523"/>
            <a:ext cx="24536400" cy="37459923"/>
          </a:xfrm>
        </p:spPr>
        <p:txBody>
          <a:bodyPr/>
          <a:lstStyle>
            <a:lvl1pPr>
              <a:defRPr sz="17600"/>
            </a:lvl1pPr>
            <a:lvl2pPr>
              <a:defRPr sz="15400"/>
            </a:lvl2pPr>
            <a:lvl3pPr>
              <a:defRPr sz="13200"/>
            </a:lvl3pPr>
            <a:lvl4pPr>
              <a:defRPr sz="11000"/>
            </a:lvl4pPr>
            <a:lvl5pPr>
              <a:defRPr sz="11000"/>
            </a:lvl5pPr>
            <a:lvl6pPr>
              <a:defRPr sz="11000"/>
            </a:lvl6pPr>
            <a:lvl7pPr>
              <a:defRPr sz="11000"/>
            </a:lvl7pPr>
            <a:lvl8pPr>
              <a:defRPr sz="11000"/>
            </a:lvl8pPr>
            <a:lvl9pPr>
              <a:defRPr sz="11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94563" y="9184643"/>
            <a:ext cx="14439902" cy="30022803"/>
          </a:xfrm>
        </p:spPr>
        <p:txBody>
          <a:bodyPr/>
          <a:lstStyle>
            <a:lvl1pPr marL="0" indent="0">
              <a:buNone/>
              <a:defRPr sz="7700"/>
            </a:lvl1pPr>
            <a:lvl2pPr marL="2508062" indent="0">
              <a:buNone/>
              <a:defRPr sz="6600"/>
            </a:lvl2pPr>
            <a:lvl3pPr marL="5016124" indent="0">
              <a:buNone/>
              <a:defRPr sz="5500"/>
            </a:lvl3pPr>
            <a:lvl4pPr marL="7524186" indent="0">
              <a:buNone/>
              <a:defRPr sz="4900"/>
            </a:lvl4pPr>
            <a:lvl5pPr marL="10032248" indent="0">
              <a:buNone/>
              <a:defRPr sz="4900"/>
            </a:lvl5pPr>
            <a:lvl6pPr marL="12540310" indent="0">
              <a:buNone/>
              <a:defRPr sz="4900"/>
            </a:lvl6pPr>
            <a:lvl7pPr marL="15048372" indent="0">
              <a:buNone/>
              <a:defRPr sz="4900"/>
            </a:lvl7pPr>
            <a:lvl8pPr marL="17556434" indent="0">
              <a:buNone/>
              <a:defRPr sz="4900"/>
            </a:lvl8pPr>
            <a:lvl9pPr marL="20064496" indent="0">
              <a:buNone/>
              <a:defRPr sz="4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BC22D18-4485-4668-BAA2-010F02F8F301}" type="datetimeFigureOut">
              <a:rPr lang="en-US"/>
              <a:pPr>
                <a:defRPr/>
              </a:pPr>
              <a:t>4/22/2012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E1DB32D-3DFE-41FE-AB40-1DC4F1F3066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982" y="30723840"/>
            <a:ext cx="26334720" cy="3627123"/>
          </a:xfrm>
        </p:spPr>
        <p:txBody>
          <a:bodyPr anchor="b"/>
          <a:lstStyle>
            <a:lvl1pPr algn="l">
              <a:defRPr sz="11000" b="1"/>
            </a:lvl1pPr>
          </a:lstStyle>
          <a:p>
            <a:r>
              <a:rPr lang="en-US" smtClean="0"/>
              <a:t>Click to edit Master title style</a:t>
            </a:r>
            <a:endParaRPr lang="en-US"/>
          </a:p>
        </p:txBody>
      </p:sp>
      <p:sp>
        <p:nvSpPr>
          <p:cNvPr id="3" name="Picture Placeholder 2"/>
          <p:cNvSpPr>
            <a:spLocks noGrp="1"/>
          </p:cNvSpPr>
          <p:nvPr>
            <p:ph type="pic" idx="1"/>
          </p:nvPr>
        </p:nvSpPr>
        <p:spPr>
          <a:xfrm>
            <a:off x="8602982" y="3921760"/>
            <a:ext cx="26334720" cy="26334720"/>
          </a:xfrm>
        </p:spPr>
        <p:txBody>
          <a:bodyPr rtlCol="0">
            <a:normAutofit/>
          </a:bodyPr>
          <a:lstStyle>
            <a:lvl1pPr marL="0" indent="0">
              <a:buNone/>
              <a:defRPr sz="17600"/>
            </a:lvl1pPr>
            <a:lvl2pPr marL="2508062" indent="0">
              <a:buNone/>
              <a:defRPr sz="15400"/>
            </a:lvl2pPr>
            <a:lvl3pPr marL="5016124" indent="0">
              <a:buNone/>
              <a:defRPr sz="13200"/>
            </a:lvl3pPr>
            <a:lvl4pPr marL="7524186" indent="0">
              <a:buNone/>
              <a:defRPr sz="11000"/>
            </a:lvl4pPr>
            <a:lvl5pPr marL="10032248" indent="0">
              <a:buNone/>
              <a:defRPr sz="11000"/>
            </a:lvl5pPr>
            <a:lvl6pPr marL="12540310" indent="0">
              <a:buNone/>
              <a:defRPr sz="11000"/>
            </a:lvl6pPr>
            <a:lvl7pPr marL="15048372" indent="0">
              <a:buNone/>
              <a:defRPr sz="11000"/>
            </a:lvl7pPr>
            <a:lvl8pPr marL="17556434" indent="0">
              <a:buNone/>
              <a:defRPr sz="11000"/>
            </a:lvl8pPr>
            <a:lvl9pPr marL="20064496" indent="0">
              <a:buNone/>
              <a:defRPr sz="11000"/>
            </a:lvl9pPr>
          </a:lstStyle>
          <a:p>
            <a:pPr lvl="0"/>
            <a:endParaRPr lang="en-US" noProof="0"/>
          </a:p>
        </p:txBody>
      </p:sp>
      <p:sp>
        <p:nvSpPr>
          <p:cNvPr id="4" name="Text Placeholder 3"/>
          <p:cNvSpPr>
            <a:spLocks noGrp="1"/>
          </p:cNvSpPr>
          <p:nvPr>
            <p:ph type="body" sz="half" idx="2"/>
          </p:nvPr>
        </p:nvSpPr>
        <p:spPr>
          <a:xfrm>
            <a:off x="8602982" y="34350963"/>
            <a:ext cx="26334720" cy="5151117"/>
          </a:xfrm>
        </p:spPr>
        <p:txBody>
          <a:bodyPr/>
          <a:lstStyle>
            <a:lvl1pPr marL="0" indent="0">
              <a:buNone/>
              <a:defRPr sz="7700"/>
            </a:lvl1pPr>
            <a:lvl2pPr marL="2508062" indent="0">
              <a:buNone/>
              <a:defRPr sz="6600"/>
            </a:lvl2pPr>
            <a:lvl3pPr marL="5016124" indent="0">
              <a:buNone/>
              <a:defRPr sz="5500"/>
            </a:lvl3pPr>
            <a:lvl4pPr marL="7524186" indent="0">
              <a:buNone/>
              <a:defRPr sz="4900"/>
            </a:lvl4pPr>
            <a:lvl5pPr marL="10032248" indent="0">
              <a:buNone/>
              <a:defRPr sz="4900"/>
            </a:lvl5pPr>
            <a:lvl6pPr marL="12540310" indent="0">
              <a:buNone/>
              <a:defRPr sz="4900"/>
            </a:lvl6pPr>
            <a:lvl7pPr marL="15048372" indent="0">
              <a:buNone/>
              <a:defRPr sz="4900"/>
            </a:lvl7pPr>
            <a:lvl8pPr marL="17556434" indent="0">
              <a:buNone/>
              <a:defRPr sz="4900"/>
            </a:lvl8pPr>
            <a:lvl9pPr marL="20064496" indent="0">
              <a:buNone/>
              <a:defRPr sz="4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49C71FC-0277-4BAA-8087-F941C37A17FA}" type="datetimeFigureOut">
              <a:rPr lang="en-US"/>
              <a:pPr>
                <a:defRPr/>
              </a:pPr>
              <a:t>4/22/2012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9A9A1EB-0419-435D-A20C-7510FF52C9C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193925" y="1757363"/>
            <a:ext cx="39503350" cy="7315200"/>
          </a:xfrm>
          <a:prstGeom prst="rect">
            <a:avLst/>
          </a:prstGeom>
          <a:noFill/>
          <a:ln w="9525">
            <a:noFill/>
            <a:miter lim="800000"/>
            <a:headEnd/>
            <a:tailEnd/>
          </a:ln>
        </p:spPr>
        <p:txBody>
          <a:bodyPr vert="horz" wrap="square" lIns="501612" tIns="250806" rIns="501612" bIns="250806"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2193925" y="10240963"/>
            <a:ext cx="39503350" cy="28967112"/>
          </a:xfrm>
          <a:prstGeom prst="rect">
            <a:avLst/>
          </a:prstGeom>
          <a:noFill/>
          <a:ln w="9525">
            <a:noFill/>
            <a:miter lim="800000"/>
            <a:headEnd/>
            <a:tailEnd/>
          </a:ln>
        </p:spPr>
        <p:txBody>
          <a:bodyPr vert="horz" wrap="square" lIns="501612" tIns="250806" rIns="501612" bIns="25080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2193925" y="40681275"/>
            <a:ext cx="10242550" cy="2336800"/>
          </a:xfrm>
          <a:prstGeom prst="rect">
            <a:avLst/>
          </a:prstGeom>
        </p:spPr>
        <p:txBody>
          <a:bodyPr vert="horz" lIns="501612" tIns="250806" rIns="501612" bIns="250806" rtlCol="0" anchor="ctr"/>
          <a:lstStyle>
            <a:lvl1pPr algn="l" defTabSz="5016124" fontAlgn="auto">
              <a:spcBef>
                <a:spcPts val="0"/>
              </a:spcBef>
              <a:spcAft>
                <a:spcPts val="0"/>
              </a:spcAft>
              <a:defRPr sz="6600">
                <a:solidFill>
                  <a:schemeClr val="tx1">
                    <a:tint val="75000"/>
                  </a:schemeClr>
                </a:solidFill>
                <a:latin typeface="+mn-lt"/>
              </a:defRPr>
            </a:lvl1pPr>
          </a:lstStyle>
          <a:p>
            <a:pPr>
              <a:defRPr/>
            </a:pPr>
            <a:fld id="{BF43F972-6CF7-4146-90DC-0702FA76CFE8}" type="datetimeFigureOut">
              <a:rPr lang="en-US"/>
              <a:pPr>
                <a:defRPr/>
              </a:pPr>
              <a:t>4/22/2012</a:t>
            </a:fld>
            <a:endParaRPr lang="en-US"/>
          </a:p>
        </p:txBody>
      </p:sp>
      <p:sp>
        <p:nvSpPr>
          <p:cNvPr id="5" name="Footer Placeholder 4"/>
          <p:cNvSpPr>
            <a:spLocks noGrp="1"/>
          </p:cNvSpPr>
          <p:nvPr>
            <p:ph type="ftr" sz="quarter" idx="3"/>
          </p:nvPr>
        </p:nvSpPr>
        <p:spPr>
          <a:xfrm>
            <a:off x="14995525" y="40681275"/>
            <a:ext cx="13900150" cy="2336800"/>
          </a:xfrm>
          <a:prstGeom prst="rect">
            <a:avLst/>
          </a:prstGeom>
        </p:spPr>
        <p:txBody>
          <a:bodyPr vert="horz" lIns="501612" tIns="250806" rIns="501612" bIns="250806" rtlCol="0" anchor="ctr"/>
          <a:lstStyle>
            <a:lvl1pPr algn="ctr" defTabSz="5016124" fontAlgn="auto">
              <a:spcBef>
                <a:spcPts val="0"/>
              </a:spcBef>
              <a:spcAft>
                <a:spcPts val="0"/>
              </a:spcAft>
              <a:defRPr sz="66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31454725" y="40681275"/>
            <a:ext cx="10242550" cy="2336800"/>
          </a:xfrm>
          <a:prstGeom prst="rect">
            <a:avLst/>
          </a:prstGeom>
        </p:spPr>
        <p:txBody>
          <a:bodyPr vert="horz" lIns="501612" tIns="250806" rIns="501612" bIns="250806" rtlCol="0" anchor="ctr"/>
          <a:lstStyle>
            <a:lvl1pPr algn="r" defTabSz="5016124" fontAlgn="auto">
              <a:spcBef>
                <a:spcPts val="0"/>
              </a:spcBef>
              <a:spcAft>
                <a:spcPts val="0"/>
              </a:spcAft>
              <a:defRPr sz="6600">
                <a:solidFill>
                  <a:schemeClr val="tx1">
                    <a:tint val="75000"/>
                  </a:schemeClr>
                </a:solidFill>
                <a:latin typeface="+mn-lt"/>
              </a:defRPr>
            </a:lvl1pPr>
          </a:lstStyle>
          <a:p>
            <a:pPr>
              <a:defRPr/>
            </a:pPr>
            <a:fld id="{88026339-6677-4440-BFEB-4CE19C9E82E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5014913" rtl="0" eaLnBrk="0" fontAlgn="base" hangingPunct="0">
        <a:spcBef>
          <a:spcPct val="0"/>
        </a:spcBef>
        <a:spcAft>
          <a:spcPct val="0"/>
        </a:spcAft>
        <a:defRPr sz="24100" kern="1200">
          <a:solidFill>
            <a:schemeClr val="tx1"/>
          </a:solidFill>
          <a:latin typeface="+mj-lt"/>
          <a:ea typeface="+mj-ea"/>
          <a:cs typeface="+mj-cs"/>
        </a:defRPr>
      </a:lvl1pPr>
      <a:lvl2pPr algn="ctr" defTabSz="5014913" rtl="0" eaLnBrk="0" fontAlgn="base" hangingPunct="0">
        <a:spcBef>
          <a:spcPct val="0"/>
        </a:spcBef>
        <a:spcAft>
          <a:spcPct val="0"/>
        </a:spcAft>
        <a:defRPr sz="24100">
          <a:solidFill>
            <a:schemeClr val="tx1"/>
          </a:solidFill>
          <a:latin typeface="Calibri" pitchFamily="34" charset="0"/>
        </a:defRPr>
      </a:lvl2pPr>
      <a:lvl3pPr algn="ctr" defTabSz="5014913" rtl="0" eaLnBrk="0" fontAlgn="base" hangingPunct="0">
        <a:spcBef>
          <a:spcPct val="0"/>
        </a:spcBef>
        <a:spcAft>
          <a:spcPct val="0"/>
        </a:spcAft>
        <a:defRPr sz="24100">
          <a:solidFill>
            <a:schemeClr val="tx1"/>
          </a:solidFill>
          <a:latin typeface="Calibri" pitchFamily="34" charset="0"/>
        </a:defRPr>
      </a:lvl3pPr>
      <a:lvl4pPr algn="ctr" defTabSz="5014913" rtl="0" eaLnBrk="0" fontAlgn="base" hangingPunct="0">
        <a:spcBef>
          <a:spcPct val="0"/>
        </a:spcBef>
        <a:spcAft>
          <a:spcPct val="0"/>
        </a:spcAft>
        <a:defRPr sz="24100">
          <a:solidFill>
            <a:schemeClr val="tx1"/>
          </a:solidFill>
          <a:latin typeface="Calibri" pitchFamily="34" charset="0"/>
        </a:defRPr>
      </a:lvl4pPr>
      <a:lvl5pPr algn="ctr" defTabSz="5014913" rtl="0" eaLnBrk="0" fontAlgn="base" hangingPunct="0">
        <a:spcBef>
          <a:spcPct val="0"/>
        </a:spcBef>
        <a:spcAft>
          <a:spcPct val="0"/>
        </a:spcAft>
        <a:defRPr sz="24100">
          <a:solidFill>
            <a:schemeClr val="tx1"/>
          </a:solidFill>
          <a:latin typeface="Calibri" pitchFamily="34" charset="0"/>
        </a:defRPr>
      </a:lvl5pPr>
      <a:lvl6pPr marL="457200" algn="ctr" defTabSz="5014913" rtl="0" fontAlgn="base">
        <a:spcBef>
          <a:spcPct val="0"/>
        </a:spcBef>
        <a:spcAft>
          <a:spcPct val="0"/>
        </a:spcAft>
        <a:defRPr sz="24100">
          <a:solidFill>
            <a:schemeClr val="tx1"/>
          </a:solidFill>
          <a:latin typeface="Calibri" pitchFamily="34" charset="0"/>
        </a:defRPr>
      </a:lvl6pPr>
      <a:lvl7pPr marL="914400" algn="ctr" defTabSz="5014913" rtl="0" fontAlgn="base">
        <a:spcBef>
          <a:spcPct val="0"/>
        </a:spcBef>
        <a:spcAft>
          <a:spcPct val="0"/>
        </a:spcAft>
        <a:defRPr sz="24100">
          <a:solidFill>
            <a:schemeClr val="tx1"/>
          </a:solidFill>
          <a:latin typeface="Calibri" pitchFamily="34" charset="0"/>
        </a:defRPr>
      </a:lvl7pPr>
      <a:lvl8pPr marL="1371600" algn="ctr" defTabSz="5014913" rtl="0" fontAlgn="base">
        <a:spcBef>
          <a:spcPct val="0"/>
        </a:spcBef>
        <a:spcAft>
          <a:spcPct val="0"/>
        </a:spcAft>
        <a:defRPr sz="24100">
          <a:solidFill>
            <a:schemeClr val="tx1"/>
          </a:solidFill>
          <a:latin typeface="Calibri" pitchFamily="34" charset="0"/>
        </a:defRPr>
      </a:lvl8pPr>
      <a:lvl9pPr marL="1828800" algn="ctr" defTabSz="5014913" rtl="0" fontAlgn="base">
        <a:spcBef>
          <a:spcPct val="0"/>
        </a:spcBef>
        <a:spcAft>
          <a:spcPct val="0"/>
        </a:spcAft>
        <a:defRPr sz="24100">
          <a:solidFill>
            <a:schemeClr val="tx1"/>
          </a:solidFill>
          <a:latin typeface="Calibri" pitchFamily="34" charset="0"/>
        </a:defRPr>
      </a:lvl9pPr>
    </p:titleStyle>
    <p:bodyStyle>
      <a:lvl1pPr marL="1879600" indent="-1879600" algn="l" defTabSz="5014913" rtl="0" eaLnBrk="0" fontAlgn="base" hangingPunct="0">
        <a:spcBef>
          <a:spcPct val="20000"/>
        </a:spcBef>
        <a:spcAft>
          <a:spcPct val="0"/>
        </a:spcAft>
        <a:buFont typeface="Arial" charset="0"/>
        <a:buChar char="•"/>
        <a:defRPr sz="17600" kern="1200">
          <a:solidFill>
            <a:schemeClr val="tx1"/>
          </a:solidFill>
          <a:latin typeface="+mn-lt"/>
          <a:ea typeface="+mn-ea"/>
          <a:cs typeface="+mn-cs"/>
        </a:defRPr>
      </a:lvl1pPr>
      <a:lvl2pPr marL="4075113" indent="-1566863" algn="l" defTabSz="5014913" rtl="0" eaLnBrk="0" fontAlgn="base" hangingPunct="0">
        <a:spcBef>
          <a:spcPct val="20000"/>
        </a:spcBef>
        <a:spcAft>
          <a:spcPct val="0"/>
        </a:spcAft>
        <a:buFont typeface="Arial" charset="0"/>
        <a:buChar char="–"/>
        <a:defRPr sz="15400" kern="1200">
          <a:solidFill>
            <a:schemeClr val="tx1"/>
          </a:solidFill>
          <a:latin typeface="+mn-lt"/>
          <a:ea typeface="+mn-ea"/>
          <a:cs typeface="+mn-cs"/>
        </a:defRPr>
      </a:lvl2pPr>
      <a:lvl3pPr marL="6269038" indent="-1252538" algn="l" defTabSz="5014913" rtl="0" eaLnBrk="0" fontAlgn="base" hangingPunct="0">
        <a:spcBef>
          <a:spcPct val="20000"/>
        </a:spcBef>
        <a:spcAft>
          <a:spcPct val="0"/>
        </a:spcAft>
        <a:buFont typeface="Arial" charset="0"/>
        <a:buChar char="•"/>
        <a:defRPr sz="13200" kern="1200">
          <a:solidFill>
            <a:schemeClr val="tx1"/>
          </a:solidFill>
          <a:latin typeface="+mn-lt"/>
          <a:ea typeface="+mn-ea"/>
          <a:cs typeface="+mn-cs"/>
        </a:defRPr>
      </a:lvl3pPr>
      <a:lvl4pPr marL="8777288" indent="-1252538" algn="l" defTabSz="5014913" rtl="0" eaLnBrk="0" fontAlgn="base" hangingPunct="0">
        <a:spcBef>
          <a:spcPct val="20000"/>
        </a:spcBef>
        <a:spcAft>
          <a:spcPct val="0"/>
        </a:spcAft>
        <a:buFont typeface="Arial" charset="0"/>
        <a:buChar char="–"/>
        <a:defRPr sz="11000" kern="1200">
          <a:solidFill>
            <a:schemeClr val="tx1"/>
          </a:solidFill>
          <a:latin typeface="+mn-lt"/>
          <a:ea typeface="+mn-ea"/>
          <a:cs typeface="+mn-cs"/>
        </a:defRPr>
      </a:lvl4pPr>
      <a:lvl5pPr marL="11285538" indent="-1252538" algn="l" defTabSz="5014913" rtl="0" eaLnBrk="0" fontAlgn="base" hangingPunct="0">
        <a:spcBef>
          <a:spcPct val="20000"/>
        </a:spcBef>
        <a:spcAft>
          <a:spcPct val="0"/>
        </a:spcAft>
        <a:buFont typeface="Arial" charset="0"/>
        <a:buChar char="»"/>
        <a:defRPr sz="11000" kern="1200">
          <a:solidFill>
            <a:schemeClr val="tx1"/>
          </a:solidFill>
          <a:latin typeface="+mn-lt"/>
          <a:ea typeface="+mn-ea"/>
          <a:cs typeface="+mn-cs"/>
        </a:defRPr>
      </a:lvl5pPr>
      <a:lvl6pPr marL="13794341" indent="-1254031" algn="l" defTabSz="5016124" rtl="0" eaLnBrk="1" latinLnBrk="0" hangingPunct="1">
        <a:spcBef>
          <a:spcPct val="20000"/>
        </a:spcBef>
        <a:buFont typeface="Arial" pitchFamily="34" charset="0"/>
        <a:buChar char="•"/>
        <a:defRPr sz="11000" kern="1200">
          <a:solidFill>
            <a:schemeClr val="tx1"/>
          </a:solidFill>
          <a:latin typeface="+mn-lt"/>
          <a:ea typeface="+mn-ea"/>
          <a:cs typeface="+mn-cs"/>
        </a:defRPr>
      </a:lvl6pPr>
      <a:lvl7pPr marL="16302403" indent="-1254031" algn="l" defTabSz="5016124" rtl="0" eaLnBrk="1" latinLnBrk="0" hangingPunct="1">
        <a:spcBef>
          <a:spcPct val="20000"/>
        </a:spcBef>
        <a:buFont typeface="Arial" pitchFamily="34" charset="0"/>
        <a:buChar char="•"/>
        <a:defRPr sz="11000" kern="1200">
          <a:solidFill>
            <a:schemeClr val="tx1"/>
          </a:solidFill>
          <a:latin typeface="+mn-lt"/>
          <a:ea typeface="+mn-ea"/>
          <a:cs typeface="+mn-cs"/>
        </a:defRPr>
      </a:lvl7pPr>
      <a:lvl8pPr marL="18810465" indent="-1254031" algn="l" defTabSz="5016124" rtl="0" eaLnBrk="1" latinLnBrk="0" hangingPunct="1">
        <a:spcBef>
          <a:spcPct val="20000"/>
        </a:spcBef>
        <a:buFont typeface="Arial" pitchFamily="34" charset="0"/>
        <a:buChar char="•"/>
        <a:defRPr sz="11000" kern="1200">
          <a:solidFill>
            <a:schemeClr val="tx1"/>
          </a:solidFill>
          <a:latin typeface="+mn-lt"/>
          <a:ea typeface="+mn-ea"/>
          <a:cs typeface="+mn-cs"/>
        </a:defRPr>
      </a:lvl8pPr>
      <a:lvl9pPr marL="21318527" indent="-1254031" algn="l" defTabSz="5016124" rtl="0" eaLnBrk="1" latinLnBrk="0" hangingPunct="1">
        <a:spcBef>
          <a:spcPct val="20000"/>
        </a:spcBef>
        <a:buFont typeface="Arial" pitchFamily="34" charset="0"/>
        <a:buChar char="•"/>
        <a:defRPr sz="11000" kern="1200">
          <a:solidFill>
            <a:schemeClr val="tx1"/>
          </a:solidFill>
          <a:latin typeface="+mn-lt"/>
          <a:ea typeface="+mn-ea"/>
          <a:cs typeface="+mn-cs"/>
        </a:defRPr>
      </a:lvl9pPr>
    </p:bodyStyle>
    <p:otherStyle>
      <a:defPPr>
        <a:defRPr lang="en-US"/>
      </a:defPPr>
      <a:lvl1pPr marL="0" algn="l" defTabSz="5016124" rtl="0" eaLnBrk="1" latinLnBrk="0" hangingPunct="1">
        <a:defRPr sz="9900" kern="1200">
          <a:solidFill>
            <a:schemeClr val="tx1"/>
          </a:solidFill>
          <a:latin typeface="+mn-lt"/>
          <a:ea typeface="+mn-ea"/>
          <a:cs typeface="+mn-cs"/>
        </a:defRPr>
      </a:lvl1pPr>
      <a:lvl2pPr marL="2508062" algn="l" defTabSz="5016124" rtl="0" eaLnBrk="1" latinLnBrk="0" hangingPunct="1">
        <a:defRPr sz="9900" kern="1200">
          <a:solidFill>
            <a:schemeClr val="tx1"/>
          </a:solidFill>
          <a:latin typeface="+mn-lt"/>
          <a:ea typeface="+mn-ea"/>
          <a:cs typeface="+mn-cs"/>
        </a:defRPr>
      </a:lvl2pPr>
      <a:lvl3pPr marL="5016124" algn="l" defTabSz="5016124" rtl="0" eaLnBrk="1" latinLnBrk="0" hangingPunct="1">
        <a:defRPr sz="9900" kern="1200">
          <a:solidFill>
            <a:schemeClr val="tx1"/>
          </a:solidFill>
          <a:latin typeface="+mn-lt"/>
          <a:ea typeface="+mn-ea"/>
          <a:cs typeface="+mn-cs"/>
        </a:defRPr>
      </a:lvl3pPr>
      <a:lvl4pPr marL="7524186" algn="l" defTabSz="5016124" rtl="0" eaLnBrk="1" latinLnBrk="0" hangingPunct="1">
        <a:defRPr sz="9900" kern="1200">
          <a:solidFill>
            <a:schemeClr val="tx1"/>
          </a:solidFill>
          <a:latin typeface="+mn-lt"/>
          <a:ea typeface="+mn-ea"/>
          <a:cs typeface="+mn-cs"/>
        </a:defRPr>
      </a:lvl4pPr>
      <a:lvl5pPr marL="10032248" algn="l" defTabSz="5016124" rtl="0" eaLnBrk="1" latinLnBrk="0" hangingPunct="1">
        <a:defRPr sz="9900" kern="1200">
          <a:solidFill>
            <a:schemeClr val="tx1"/>
          </a:solidFill>
          <a:latin typeface="+mn-lt"/>
          <a:ea typeface="+mn-ea"/>
          <a:cs typeface="+mn-cs"/>
        </a:defRPr>
      </a:lvl5pPr>
      <a:lvl6pPr marL="12540310" algn="l" defTabSz="5016124" rtl="0" eaLnBrk="1" latinLnBrk="0" hangingPunct="1">
        <a:defRPr sz="9900" kern="1200">
          <a:solidFill>
            <a:schemeClr val="tx1"/>
          </a:solidFill>
          <a:latin typeface="+mn-lt"/>
          <a:ea typeface="+mn-ea"/>
          <a:cs typeface="+mn-cs"/>
        </a:defRPr>
      </a:lvl6pPr>
      <a:lvl7pPr marL="15048372" algn="l" defTabSz="5016124" rtl="0" eaLnBrk="1" latinLnBrk="0" hangingPunct="1">
        <a:defRPr sz="9900" kern="1200">
          <a:solidFill>
            <a:schemeClr val="tx1"/>
          </a:solidFill>
          <a:latin typeface="+mn-lt"/>
          <a:ea typeface="+mn-ea"/>
          <a:cs typeface="+mn-cs"/>
        </a:defRPr>
      </a:lvl7pPr>
      <a:lvl8pPr marL="17556434" algn="l" defTabSz="5016124" rtl="0" eaLnBrk="1" latinLnBrk="0" hangingPunct="1">
        <a:defRPr sz="9900" kern="1200">
          <a:solidFill>
            <a:schemeClr val="tx1"/>
          </a:solidFill>
          <a:latin typeface="+mn-lt"/>
          <a:ea typeface="+mn-ea"/>
          <a:cs typeface="+mn-cs"/>
        </a:defRPr>
      </a:lvl8pPr>
      <a:lvl9pPr marL="20064496" algn="l" defTabSz="5016124" rtl="0" eaLnBrk="1" latinLnBrk="0" hangingPunct="1">
        <a:defRPr sz="9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18" Type="http://schemas.openxmlformats.org/officeDocument/2006/relationships/image" Target="../media/image16.jpeg"/><Relationship Id="rId26" Type="http://schemas.openxmlformats.org/officeDocument/2006/relationships/image" Target="../media/image24.jpeg"/><Relationship Id="rId3" Type="http://schemas.openxmlformats.org/officeDocument/2006/relationships/image" Target="../media/image1.png"/><Relationship Id="rId21" Type="http://schemas.openxmlformats.org/officeDocument/2006/relationships/image" Target="../media/image19.jpeg"/><Relationship Id="rId34" Type="http://schemas.openxmlformats.org/officeDocument/2006/relationships/image" Target="../media/image32.png"/><Relationship Id="rId7" Type="http://schemas.openxmlformats.org/officeDocument/2006/relationships/image" Target="../media/image5.jpeg"/><Relationship Id="rId12" Type="http://schemas.openxmlformats.org/officeDocument/2006/relationships/image" Target="../media/image10.jpe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image" Target="../media/image31.jpeg"/><Relationship Id="rId38" Type="http://schemas.openxmlformats.org/officeDocument/2006/relationships/image" Target="../media/image36.jpeg"/><Relationship Id="rId2" Type="http://schemas.openxmlformats.org/officeDocument/2006/relationships/notesSlide" Target="../notesSlides/notesSlide1.xml"/><Relationship Id="rId16" Type="http://schemas.openxmlformats.org/officeDocument/2006/relationships/image" Target="../media/image14.jpeg"/><Relationship Id="rId20" Type="http://schemas.openxmlformats.org/officeDocument/2006/relationships/image" Target="../media/image18.jpeg"/><Relationship Id="rId29" Type="http://schemas.openxmlformats.org/officeDocument/2006/relationships/image" Target="../media/image27.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jpeg"/><Relationship Id="rId24" Type="http://schemas.openxmlformats.org/officeDocument/2006/relationships/image" Target="../media/image22.jpeg"/><Relationship Id="rId32" Type="http://schemas.openxmlformats.org/officeDocument/2006/relationships/image" Target="../media/image30.png"/><Relationship Id="rId37" Type="http://schemas.openxmlformats.org/officeDocument/2006/relationships/image" Target="../media/image35.jpeg"/><Relationship Id="rId5" Type="http://schemas.openxmlformats.org/officeDocument/2006/relationships/image" Target="../media/image3.png"/><Relationship Id="rId15" Type="http://schemas.openxmlformats.org/officeDocument/2006/relationships/image" Target="../media/image13.jpeg"/><Relationship Id="rId23" Type="http://schemas.openxmlformats.org/officeDocument/2006/relationships/image" Target="../media/image21.png"/><Relationship Id="rId28" Type="http://schemas.openxmlformats.org/officeDocument/2006/relationships/image" Target="../media/image26.png"/><Relationship Id="rId36" Type="http://schemas.openxmlformats.org/officeDocument/2006/relationships/image" Target="../media/image34.jpeg"/><Relationship Id="rId10" Type="http://schemas.openxmlformats.org/officeDocument/2006/relationships/image" Target="../media/image8.jpeg"/><Relationship Id="rId19" Type="http://schemas.openxmlformats.org/officeDocument/2006/relationships/image" Target="../media/image17.jpeg"/><Relationship Id="rId31" Type="http://schemas.openxmlformats.org/officeDocument/2006/relationships/image" Target="../media/image29.png"/><Relationship Id="rId4" Type="http://schemas.openxmlformats.org/officeDocument/2006/relationships/image" Target="../media/image2.jpeg"/><Relationship Id="rId9" Type="http://schemas.openxmlformats.org/officeDocument/2006/relationships/image" Target="../media/image7.jpeg"/><Relationship Id="rId14" Type="http://schemas.openxmlformats.org/officeDocument/2006/relationships/image" Target="../media/image12.jpeg"/><Relationship Id="rId22" Type="http://schemas.openxmlformats.org/officeDocument/2006/relationships/image" Target="../media/image20.jpeg"/><Relationship Id="rId27" Type="http://schemas.openxmlformats.org/officeDocument/2006/relationships/image" Target="../media/image25.jpeg"/><Relationship Id="rId30" Type="http://schemas.openxmlformats.org/officeDocument/2006/relationships/image" Target="../media/image28.png"/><Relationship Id="rId35" Type="http://schemas.openxmlformats.org/officeDocument/2006/relationships/image" Target="../media/image3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2"/>
          <p:cNvSpPr txBox="1">
            <a:spLocks noChangeArrowheads="1"/>
          </p:cNvSpPr>
          <p:nvPr/>
        </p:nvSpPr>
        <p:spPr bwMode="auto">
          <a:xfrm>
            <a:off x="3657600" y="762000"/>
            <a:ext cx="39166800" cy="2246313"/>
          </a:xfrm>
          <a:prstGeom prst="rect">
            <a:avLst/>
          </a:prstGeom>
          <a:noFill/>
          <a:ln w="9525">
            <a:noFill/>
            <a:miter lim="800000"/>
            <a:headEnd/>
            <a:tailEnd/>
          </a:ln>
        </p:spPr>
        <p:txBody>
          <a:bodyPr>
            <a:spAutoFit/>
          </a:bodyPr>
          <a:lstStyle/>
          <a:p>
            <a:pPr algn="ctr"/>
            <a:r>
              <a:rPr lang="en-US" sz="7000" b="1" dirty="0"/>
              <a:t>The Voice of Circumpolar Reindeer Herders: Traditional Knowledge, Adaptation to Climate Change and Land Use Change in Circumpolar Reindeer Husbandry</a:t>
            </a:r>
            <a:endParaRPr lang="nb-NO" sz="7000" dirty="0"/>
          </a:p>
        </p:txBody>
      </p:sp>
      <p:sp>
        <p:nvSpPr>
          <p:cNvPr id="7" name="TextBox 6"/>
          <p:cNvSpPr txBox="1"/>
          <p:nvPr/>
        </p:nvSpPr>
        <p:spPr>
          <a:xfrm>
            <a:off x="14478000" y="36533137"/>
            <a:ext cx="16154400" cy="2769989"/>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marL="400050" indent="-400050" defTabSz="5016124" fontAlgn="auto">
              <a:spcBef>
                <a:spcPts val="0"/>
              </a:spcBef>
              <a:spcAft>
                <a:spcPts val="0"/>
              </a:spcAft>
              <a:defRPr/>
            </a:pPr>
            <a:r>
              <a:rPr lang="en-US" sz="1800" dirty="0"/>
              <a:t>     </a:t>
            </a:r>
            <a:r>
              <a:rPr lang="en-US" sz="1800" dirty="0" smtClean="0"/>
              <a:t>  </a:t>
            </a:r>
            <a:r>
              <a:rPr lang="en-US" sz="1800" u="sng" dirty="0" smtClean="0"/>
              <a:t>Top </a:t>
            </a:r>
            <a:r>
              <a:rPr lang="en-US" sz="1800" u="sng" dirty="0"/>
              <a:t>left: </a:t>
            </a:r>
            <a:r>
              <a:rPr lang="en-US" sz="1800" dirty="0"/>
              <a:t>	                    </a:t>
            </a:r>
            <a:r>
              <a:rPr lang="en-US" sz="1800" u="sng" dirty="0"/>
              <a:t>Top middle:</a:t>
            </a:r>
            <a:r>
              <a:rPr lang="en-US" sz="1800" dirty="0"/>
              <a:t>	     </a:t>
            </a:r>
            <a:r>
              <a:rPr lang="en-US" sz="1800" u="sng" dirty="0"/>
              <a:t>Top right:</a:t>
            </a:r>
          </a:p>
          <a:p>
            <a:pPr marL="400050" indent="-400050" defTabSz="5016124" fontAlgn="auto">
              <a:spcBef>
                <a:spcPts val="0"/>
              </a:spcBef>
              <a:spcAft>
                <a:spcPts val="0"/>
              </a:spcAft>
              <a:defRPr/>
            </a:pPr>
            <a:r>
              <a:rPr lang="en-US" sz="1800" dirty="0"/>
              <a:t>     </a:t>
            </a:r>
            <a:r>
              <a:rPr lang="en-US" sz="1800" dirty="0" smtClean="0"/>
              <a:t>  </a:t>
            </a:r>
            <a:r>
              <a:rPr lang="en-US" sz="1800" dirty="0" err="1" smtClean="0"/>
              <a:t>Nenets</a:t>
            </a:r>
            <a:r>
              <a:rPr lang="en-US" sz="1800" dirty="0" smtClean="0"/>
              <a:t> herders’ </a:t>
            </a:r>
            <a:r>
              <a:rPr lang="en-US" sz="1800" dirty="0"/>
              <a:t>traditional castration 	                    </a:t>
            </a:r>
            <a:r>
              <a:rPr lang="en-US" sz="1800" dirty="0" err="1"/>
              <a:t>Evenki</a:t>
            </a:r>
            <a:r>
              <a:rPr lang="en-US" sz="1800" dirty="0"/>
              <a:t> herders utilize </a:t>
            </a:r>
            <a:r>
              <a:rPr lang="en-US" sz="1800" dirty="0" smtClean="0"/>
              <a:t>special lichen </a:t>
            </a:r>
            <a:r>
              <a:rPr lang="en-US" sz="1800" dirty="0"/>
              <a:t>	     Chukchi herders have created their own </a:t>
            </a:r>
          </a:p>
          <a:p>
            <a:pPr marL="400050" indent="-400050" defTabSz="5016124" fontAlgn="auto">
              <a:spcBef>
                <a:spcPts val="0"/>
              </a:spcBef>
              <a:spcAft>
                <a:spcPts val="0"/>
              </a:spcAft>
              <a:defRPr/>
            </a:pPr>
            <a:r>
              <a:rPr lang="en-US" sz="1800" dirty="0"/>
              <a:t>     </a:t>
            </a:r>
            <a:r>
              <a:rPr lang="en-US" sz="1800" dirty="0" smtClean="0"/>
              <a:t>  of reindeer</a:t>
            </a:r>
            <a:r>
              <a:rPr lang="en-US" sz="1800" dirty="0"/>
              <a:t>, </a:t>
            </a:r>
            <a:r>
              <a:rPr lang="en-US" sz="1800" dirty="0" smtClean="0"/>
              <a:t>providing </a:t>
            </a:r>
            <a:r>
              <a:rPr lang="en-US" sz="1800" dirty="0"/>
              <a:t>herds that are more 	                    </a:t>
            </a:r>
            <a:r>
              <a:rPr lang="en-US" sz="1800" dirty="0" smtClean="0"/>
              <a:t>found on trees </a:t>
            </a:r>
            <a:r>
              <a:rPr lang="en-US" sz="1800" dirty="0"/>
              <a:t>if snow conditions 	     reindeer breed adapted to the </a:t>
            </a:r>
            <a:r>
              <a:rPr lang="en-US" sz="1800" dirty="0" smtClean="0"/>
              <a:t>relatively extreme</a:t>
            </a:r>
            <a:endParaRPr lang="en-US" sz="1800" dirty="0"/>
          </a:p>
          <a:p>
            <a:pPr marL="400050" indent="-400050" defTabSz="5016124" fontAlgn="auto">
              <a:spcBef>
                <a:spcPts val="0"/>
              </a:spcBef>
              <a:spcAft>
                <a:spcPts val="0"/>
              </a:spcAft>
              <a:defRPr/>
            </a:pPr>
            <a:r>
              <a:rPr lang="en-US" sz="1800" dirty="0" smtClean="0"/>
              <a:t>       robust versus ice layers in the snow etc.</a:t>
            </a:r>
            <a:r>
              <a:rPr lang="en-US" sz="1800" dirty="0"/>
              <a:t>	 </a:t>
            </a:r>
            <a:r>
              <a:rPr lang="en-US" sz="1800" dirty="0" smtClean="0"/>
              <a:t>                   in the taiga grow difficult </a:t>
            </a:r>
            <a:r>
              <a:rPr lang="en-US" sz="1800" dirty="0"/>
              <a:t>	     weather and natural conditions </a:t>
            </a:r>
            <a:r>
              <a:rPr lang="en-US" sz="1800" dirty="0" smtClean="0"/>
              <a:t>of </a:t>
            </a:r>
            <a:r>
              <a:rPr lang="en-US" sz="1800" dirty="0"/>
              <a:t>their region</a:t>
            </a:r>
          </a:p>
          <a:p>
            <a:pPr marL="400050" indent="-400050" defTabSz="5016124" fontAlgn="auto">
              <a:spcBef>
                <a:spcPts val="0"/>
              </a:spcBef>
              <a:spcAft>
                <a:spcPts val="0"/>
              </a:spcAft>
              <a:defRPr/>
            </a:pPr>
            <a:endParaRPr lang="en-US" sz="1200" dirty="0"/>
          </a:p>
          <a:p>
            <a:pPr marL="400050" indent="-400050" defTabSz="5016124" fontAlgn="auto">
              <a:spcBef>
                <a:spcPts val="0"/>
              </a:spcBef>
              <a:spcAft>
                <a:spcPts val="0"/>
              </a:spcAft>
              <a:defRPr/>
            </a:pPr>
            <a:r>
              <a:rPr lang="en-US" sz="1800" dirty="0"/>
              <a:t>     </a:t>
            </a:r>
            <a:r>
              <a:rPr lang="en-US" sz="1800" dirty="0" smtClean="0"/>
              <a:t>  </a:t>
            </a:r>
            <a:r>
              <a:rPr lang="en-US" sz="1800" u="sng" dirty="0" smtClean="0"/>
              <a:t>Bottom </a:t>
            </a:r>
            <a:r>
              <a:rPr lang="en-US" sz="1800" u="sng" dirty="0"/>
              <a:t>left:</a:t>
            </a:r>
            <a:r>
              <a:rPr lang="en-US" sz="1800" dirty="0"/>
              <a:t>	                    </a:t>
            </a:r>
            <a:r>
              <a:rPr lang="en-US" sz="1800" u="sng" dirty="0"/>
              <a:t>Bottom </a:t>
            </a:r>
            <a:r>
              <a:rPr lang="en-US" sz="1800" u="sng" dirty="0"/>
              <a:t>middle</a:t>
            </a:r>
            <a:r>
              <a:rPr lang="en-US" sz="1800" u="sng" dirty="0"/>
              <a:t>:</a:t>
            </a:r>
            <a:r>
              <a:rPr lang="en-US" sz="1800" dirty="0"/>
              <a:t>	     </a:t>
            </a:r>
            <a:r>
              <a:rPr lang="en-US" sz="1800" u="sng" dirty="0"/>
              <a:t>Bottom right:</a:t>
            </a:r>
          </a:p>
          <a:p>
            <a:pPr marL="400050" indent="-400050" defTabSz="5016124" fontAlgn="auto">
              <a:spcBef>
                <a:spcPts val="0"/>
              </a:spcBef>
              <a:spcAft>
                <a:spcPts val="0"/>
              </a:spcAft>
              <a:defRPr/>
            </a:pPr>
            <a:r>
              <a:rPr lang="en-US" sz="1800" dirty="0"/>
              <a:t>     </a:t>
            </a:r>
            <a:r>
              <a:rPr lang="en-US" sz="1800" dirty="0" smtClean="0"/>
              <a:t>  Even </a:t>
            </a:r>
            <a:r>
              <a:rPr lang="en-US" sz="1800" dirty="0"/>
              <a:t>and </a:t>
            </a:r>
            <a:r>
              <a:rPr lang="en-US" sz="1800" dirty="0" err="1"/>
              <a:t>Evenki</a:t>
            </a:r>
            <a:r>
              <a:rPr lang="en-US" sz="1800" dirty="0"/>
              <a:t> herders burn special types 	                    </a:t>
            </a:r>
            <a:r>
              <a:rPr lang="en-US" sz="1800" dirty="0" err="1"/>
              <a:t>Evenki</a:t>
            </a:r>
            <a:r>
              <a:rPr lang="en-US" sz="1800" dirty="0"/>
              <a:t> herders’ traditional food	     </a:t>
            </a:r>
            <a:r>
              <a:rPr lang="en-US" sz="1800" dirty="0" err="1"/>
              <a:t>Nenets</a:t>
            </a:r>
            <a:r>
              <a:rPr lang="en-US" sz="1800" dirty="0"/>
              <a:t> herders utilize river </a:t>
            </a:r>
            <a:r>
              <a:rPr lang="en-US" sz="1800" dirty="0" smtClean="0"/>
              <a:t>valleys and </a:t>
            </a:r>
            <a:r>
              <a:rPr lang="en-US" sz="1800" dirty="0"/>
              <a:t>lakes </a:t>
            </a:r>
            <a:r>
              <a:rPr lang="en-US" sz="1800" dirty="0" smtClean="0"/>
              <a:t>in</a:t>
            </a:r>
            <a:endParaRPr lang="en-US" sz="1800" dirty="0"/>
          </a:p>
          <a:p>
            <a:pPr marL="400050" indent="-400050" defTabSz="5016124" fontAlgn="auto">
              <a:spcBef>
                <a:spcPts val="0"/>
              </a:spcBef>
              <a:spcAft>
                <a:spcPts val="0"/>
              </a:spcAft>
              <a:defRPr/>
            </a:pPr>
            <a:r>
              <a:rPr lang="en-US" sz="1800" dirty="0"/>
              <a:t>     </a:t>
            </a:r>
            <a:r>
              <a:rPr lang="en-US" sz="1800" dirty="0" smtClean="0"/>
              <a:t>  of  </a:t>
            </a:r>
            <a:r>
              <a:rPr lang="en-US" sz="1800" dirty="0"/>
              <a:t>moss to relieve insect harassment during 	                    culture could provide potential for	     </a:t>
            </a:r>
            <a:r>
              <a:rPr lang="en-US" sz="1800" dirty="0" smtClean="0"/>
              <a:t>combination with wind to </a:t>
            </a:r>
            <a:r>
              <a:rPr lang="en-US" sz="1800" dirty="0"/>
              <a:t>relieve </a:t>
            </a:r>
            <a:r>
              <a:rPr lang="en-US" sz="1800" dirty="0" smtClean="0"/>
              <a:t>insect</a:t>
            </a:r>
            <a:endParaRPr lang="en-US" sz="1800" dirty="0"/>
          </a:p>
          <a:p>
            <a:pPr marL="400050" indent="-400050" defTabSz="5016124" fontAlgn="auto">
              <a:spcBef>
                <a:spcPts val="0"/>
              </a:spcBef>
              <a:spcAft>
                <a:spcPts val="0"/>
              </a:spcAft>
              <a:defRPr/>
            </a:pPr>
            <a:r>
              <a:rPr lang="en-US" sz="1800" dirty="0"/>
              <a:t>     </a:t>
            </a:r>
            <a:r>
              <a:rPr lang="en-US" sz="1800" dirty="0" smtClean="0"/>
              <a:t>  warm summer days</a:t>
            </a:r>
            <a:r>
              <a:rPr lang="en-US" sz="1800" dirty="0"/>
              <a:t>	                    local value added </a:t>
            </a:r>
            <a:r>
              <a:rPr lang="en-US" sz="1800" dirty="0" smtClean="0"/>
              <a:t> from markets 	     harassment </a:t>
            </a:r>
            <a:r>
              <a:rPr lang="en-US" sz="1800" dirty="0"/>
              <a:t>during warm </a:t>
            </a:r>
            <a:r>
              <a:rPr lang="en-US" sz="1800" dirty="0" smtClean="0"/>
              <a:t>summer days</a:t>
            </a:r>
            <a:endParaRPr lang="en-US" sz="1800" dirty="0"/>
          </a:p>
          <a:p>
            <a:pPr marL="400050" indent="-400050" defTabSz="5016124" fontAlgn="auto">
              <a:spcBef>
                <a:spcPts val="0"/>
              </a:spcBef>
              <a:spcAft>
                <a:spcPts val="0"/>
              </a:spcAft>
              <a:defRPr/>
            </a:pPr>
            <a:r>
              <a:rPr lang="en-US" sz="1800" dirty="0"/>
              <a:t>	</a:t>
            </a:r>
            <a:r>
              <a:rPr lang="en-US" sz="1800" dirty="0"/>
              <a:t>	                    </a:t>
            </a:r>
            <a:r>
              <a:rPr lang="en-US" sz="1800" dirty="0" smtClean="0"/>
              <a:t>emerging from development</a:t>
            </a:r>
            <a:endParaRPr lang="en-US" sz="1800" dirty="0"/>
          </a:p>
        </p:txBody>
      </p:sp>
      <p:sp>
        <p:nvSpPr>
          <p:cNvPr id="8" name="TextBox 7"/>
          <p:cNvSpPr txBox="1"/>
          <p:nvPr/>
        </p:nvSpPr>
        <p:spPr>
          <a:xfrm>
            <a:off x="1447800" y="9296400"/>
            <a:ext cx="12649200" cy="686341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defTabSz="5016124" fontAlgn="auto">
              <a:spcBef>
                <a:spcPts val="0"/>
              </a:spcBef>
              <a:spcAft>
                <a:spcPts val="0"/>
              </a:spcAft>
              <a:defRPr/>
            </a:pPr>
            <a:r>
              <a:rPr lang="en-US" sz="2400" b="1" dirty="0"/>
              <a:t>Reindeer Husbandry </a:t>
            </a:r>
            <a:r>
              <a:rPr lang="en-US" sz="2400" b="1" dirty="0" smtClean="0"/>
              <a:t>has a </a:t>
            </a:r>
            <a:r>
              <a:rPr lang="en-US" sz="2400" b="1" dirty="0"/>
              <a:t>Long History in the Arctic</a:t>
            </a:r>
            <a:endParaRPr lang="en-US" sz="2400" dirty="0"/>
          </a:p>
          <a:p>
            <a:pPr defTabSz="5016124" fontAlgn="auto">
              <a:spcBef>
                <a:spcPts val="0"/>
              </a:spcBef>
              <a:spcAft>
                <a:spcPts val="0"/>
              </a:spcAft>
              <a:defRPr/>
            </a:pPr>
            <a:r>
              <a:rPr lang="en-US" sz="2400" dirty="0"/>
              <a:t> </a:t>
            </a:r>
          </a:p>
          <a:p>
            <a:pPr marL="457200" indent="-457200" defTabSz="5016124" fontAlgn="auto">
              <a:spcBef>
                <a:spcPts val="0"/>
              </a:spcBef>
              <a:spcAft>
                <a:spcPts val="0"/>
              </a:spcAft>
              <a:buFont typeface="Arial" pitchFamily="34" charset="0"/>
              <a:buChar char="•"/>
              <a:defRPr/>
            </a:pPr>
            <a:r>
              <a:rPr lang="en-GB" sz="2000" dirty="0"/>
              <a:t>More than 20 different indigenous peoples in the Arctic who are reindeer </a:t>
            </a:r>
            <a:r>
              <a:rPr lang="en-US" sz="2000" dirty="0" smtClean="0"/>
              <a:t>herders</a:t>
            </a:r>
            <a:endParaRPr lang="en-US" sz="2000" dirty="0"/>
          </a:p>
          <a:p>
            <a:pPr marL="457200" indent="-457200" defTabSz="5016124" fontAlgn="auto">
              <a:spcBef>
                <a:spcPts val="0"/>
              </a:spcBef>
              <a:spcAft>
                <a:spcPts val="0"/>
              </a:spcAft>
              <a:buFont typeface="Arial" pitchFamily="34" charset="0"/>
              <a:buChar char="•"/>
              <a:defRPr/>
            </a:pPr>
            <a:r>
              <a:rPr lang="en-US" sz="2000" dirty="0"/>
              <a:t>Reindeer/caribou </a:t>
            </a:r>
            <a:r>
              <a:rPr lang="en-US" sz="2000" dirty="0"/>
              <a:t>are the very core of the traditional subsistence economy and culture for many indigenous northern peoples across the Arctic</a:t>
            </a:r>
          </a:p>
          <a:p>
            <a:pPr marL="457200" indent="-457200" defTabSz="5016124" fontAlgn="auto">
              <a:spcBef>
                <a:spcPts val="0"/>
              </a:spcBef>
              <a:spcAft>
                <a:spcPts val="0"/>
              </a:spcAft>
              <a:buFont typeface="Arial" pitchFamily="34" charset="0"/>
              <a:buChar char="•"/>
              <a:defRPr/>
            </a:pPr>
            <a:r>
              <a:rPr lang="en-US" sz="2000" dirty="0" smtClean="0"/>
              <a:t>Reindeer herding is practiced </a:t>
            </a:r>
            <a:r>
              <a:rPr lang="en-US" sz="2000" dirty="0"/>
              <a:t>in Norway, Sweden, Finland, Russia, Mongolia, China, Alaska, Canada and Greenland.</a:t>
            </a:r>
          </a:p>
          <a:p>
            <a:pPr marL="457200" indent="-457200" defTabSz="5016124" fontAlgn="auto">
              <a:spcBef>
                <a:spcPts val="0"/>
              </a:spcBef>
              <a:spcAft>
                <a:spcPts val="0"/>
              </a:spcAft>
              <a:buFont typeface="Arial" pitchFamily="34" charset="0"/>
              <a:buChar char="•"/>
              <a:defRPr/>
            </a:pPr>
            <a:r>
              <a:rPr lang="en-US" sz="2000" dirty="0" smtClean="0"/>
              <a:t>Close to 100,000 </a:t>
            </a:r>
            <a:r>
              <a:rPr lang="en-US" sz="2000" dirty="0"/>
              <a:t>herders and about 2.5 million semi-domesticated reindeer, which graze about 4 million square kilometers in Eurasia. </a:t>
            </a:r>
            <a:endParaRPr lang="en-US" sz="2000" dirty="0"/>
          </a:p>
          <a:p>
            <a:pPr marL="457200" indent="-457200" defTabSz="5016124" fontAlgn="auto">
              <a:spcBef>
                <a:spcPts val="0"/>
              </a:spcBef>
              <a:spcAft>
                <a:spcPts val="0"/>
              </a:spcAft>
              <a:buFont typeface="Arial" pitchFamily="34" charset="0"/>
              <a:buChar char="•"/>
              <a:defRPr/>
            </a:pPr>
            <a:r>
              <a:rPr lang="en-US" sz="2000" dirty="0"/>
              <a:t>Reindeer </a:t>
            </a:r>
            <a:r>
              <a:rPr lang="en-US" sz="2000" dirty="0"/>
              <a:t>husbandry organization is remarkably similar everywhere, consisting of a nomadic livelihood with family-based working communities and a typical indigenous way of life. </a:t>
            </a:r>
          </a:p>
          <a:p>
            <a:pPr marL="457200" indent="-457200" defTabSz="5016124" fontAlgn="auto">
              <a:spcBef>
                <a:spcPts val="0"/>
              </a:spcBef>
              <a:spcAft>
                <a:spcPts val="0"/>
              </a:spcAft>
              <a:buFont typeface="Arial" pitchFamily="34" charset="0"/>
              <a:buChar char="•"/>
              <a:defRPr/>
            </a:pPr>
            <a:r>
              <a:rPr lang="en-US" sz="2000" dirty="0" smtClean="0"/>
              <a:t>Reindeer </a:t>
            </a:r>
            <a:r>
              <a:rPr lang="en-US" sz="2000" dirty="0"/>
              <a:t>herders have managed extremes in climate across vast barren circumpolar areas of land, and accumulated invaluable </a:t>
            </a:r>
            <a:r>
              <a:rPr lang="en-US" sz="2000" dirty="0" smtClean="0"/>
              <a:t>traditional knowledge </a:t>
            </a:r>
            <a:r>
              <a:rPr lang="en-US" sz="2000" dirty="0"/>
              <a:t>for adaptation and survival.    </a:t>
            </a:r>
          </a:p>
          <a:p>
            <a:pPr marL="457200" indent="-457200" defTabSz="5016124" fontAlgn="auto">
              <a:spcBef>
                <a:spcPts val="0"/>
              </a:spcBef>
              <a:spcAft>
                <a:spcPts val="0"/>
              </a:spcAft>
              <a:buFont typeface="Arial" pitchFamily="34" charset="0"/>
              <a:buChar char="•"/>
              <a:defRPr/>
            </a:pPr>
            <a:r>
              <a:rPr lang="en-US" sz="2000" dirty="0" smtClean="0"/>
              <a:t>Reindeer herding </a:t>
            </a:r>
            <a:r>
              <a:rPr lang="en-US" sz="2000" dirty="0"/>
              <a:t>represents a model </a:t>
            </a:r>
            <a:r>
              <a:rPr lang="en-US" sz="2000" dirty="0" smtClean="0"/>
              <a:t>of management of the barren Arctic and Sub-Arctic areas, developed </a:t>
            </a:r>
            <a:r>
              <a:rPr lang="en-US" sz="2000" dirty="0"/>
              <a:t>through </a:t>
            </a:r>
            <a:r>
              <a:rPr lang="en-US" sz="2000" dirty="0" smtClean="0"/>
              <a:t>generations, and under diverse natural conditions. </a:t>
            </a:r>
          </a:p>
          <a:p>
            <a:pPr marL="457200" indent="-457200" defTabSz="5016124" fontAlgn="auto">
              <a:spcBef>
                <a:spcPts val="0"/>
              </a:spcBef>
              <a:spcAft>
                <a:spcPts val="0"/>
              </a:spcAft>
              <a:buFont typeface="Arial" pitchFamily="34" charset="0"/>
              <a:buChar char="•"/>
              <a:defRPr/>
            </a:pPr>
            <a:r>
              <a:rPr lang="en-US" sz="2000" dirty="0" smtClean="0"/>
              <a:t>Reindeer herding as a nomadic indigenous livelihood has kept a continuity of cultures and knowledge in the small Arctic reindeer herding communities from time immemorial, largely independent of major shifts and changes in the rest of the world.</a:t>
            </a:r>
            <a:endParaRPr lang="en-US" sz="2000" dirty="0"/>
          </a:p>
          <a:p>
            <a:pPr marL="457200" indent="-457200" defTabSz="5016124" fontAlgn="auto">
              <a:spcBef>
                <a:spcPts val="0"/>
              </a:spcBef>
              <a:spcAft>
                <a:spcPts val="0"/>
              </a:spcAft>
              <a:buFont typeface="Arial" pitchFamily="34" charset="0"/>
              <a:buChar char="•"/>
              <a:defRPr/>
            </a:pPr>
            <a:endParaRPr lang="en-US" sz="1600" dirty="0"/>
          </a:p>
          <a:p>
            <a:pPr algn="ctr" defTabSz="5016124" fontAlgn="auto">
              <a:spcBef>
                <a:spcPts val="0"/>
              </a:spcBef>
              <a:spcAft>
                <a:spcPts val="0"/>
              </a:spcAft>
              <a:defRPr/>
            </a:pPr>
            <a:r>
              <a:rPr lang="en-US" sz="2000" dirty="0"/>
              <a:t>**********************</a:t>
            </a:r>
          </a:p>
          <a:p>
            <a:pPr algn="ctr" defTabSz="5016124" fontAlgn="auto">
              <a:spcBef>
                <a:spcPts val="0"/>
              </a:spcBef>
              <a:spcAft>
                <a:spcPts val="0"/>
              </a:spcAft>
              <a:defRPr/>
            </a:pPr>
            <a:r>
              <a:rPr lang="en-US" sz="2000" b="1" dirty="0"/>
              <a:t>In recent years, Arctic reindeer herders increasingly face unprecedented challenges, such as accelerated climate change and loss of grazing land due to rapidly increasing human and industrial </a:t>
            </a:r>
            <a:r>
              <a:rPr lang="en-US" sz="2000" b="1" dirty="0" smtClean="0"/>
              <a:t>development in the north.</a:t>
            </a:r>
            <a:endParaRPr lang="en-US" sz="2000" dirty="0"/>
          </a:p>
          <a:p>
            <a:pPr defTabSz="5016124" fontAlgn="auto">
              <a:spcBef>
                <a:spcPts val="0"/>
              </a:spcBef>
              <a:spcAft>
                <a:spcPts val="0"/>
              </a:spcAft>
              <a:defRPr/>
            </a:pPr>
            <a:endParaRPr lang="en-US" sz="1600" dirty="0"/>
          </a:p>
        </p:txBody>
      </p:sp>
      <p:pic>
        <p:nvPicPr>
          <p:cNvPr id="2054" name="Picture 32" descr="NVH%20logo%20norsk%20farge%20ny[1]"/>
          <p:cNvPicPr>
            <a:picLocks noChangeAspect="1" noChangeArrowheads="1"/>
          </p:cNvPicPr>
          <p:nvPr/>
        </p:nvPicPr>
        <p:blipFill>
          <a:blip r:embed="rId3" cstate="print"/>
          <a:srcRect/>
          <a:stretch>
            <a:fillRect/>
          </a:stretch>
        </p:blipFill>
        <p:spPr bwMode="auto">
          <a:xfrm rot="10800000" flipH="1" flipV="1">
            <a:off x="24563387" y="42464390"/>
            <a:ext cx="6526213" cy="898875"/>
          </a:xfrm>
          <a:prstGeom prst="rect">
            <a:avLst/>
          </a:prstGeom>
          <a:noFill/>
          <a:ln w="9525">
            <a:noFill/>
            <a:miter lim="800000"/>
            <a:headEnd/>
            <a:tailEnd/>
          </a:ln>
        </p:spPr>
      </p:pic>
      <p:pic>
        <p:nvPicPr>
          <p:cNvPr id="2056" name="Picture 25" descr="ICR_Logo.jpg"/>
          <p:cNvPicPr>
            <a:picLocks noChangeAspect="1"/>
          </p:cNvPicPr>
          <p:nvPr/>
        </p:nvPicPr>
        <p:blipFill>
          <a:blip r:embed="rId4" cstate="print"/>
          <a:srcRect/>
          <a:stretch>
            <a:fillRect/>
          </a:stretch>
        </p:blipFill>
        <p:spPr bwMode="auto">
          <a:xfrm>
            <a:off x="24155400" y="40690800"/>
            <a:ext cx="6705600" cy="1524000"/>
          </a:xfrm>
          <a:prstGeom prst="rect">
            <a:avLst/>
          </a:prstGeom>
          <a:noFill/>
          <a:ln w="9525">
            <a:noFill/>
            <a:miter lim="800000"/>
            <a:headEnd/>
            <a:tailEnd/>
          </a:ln>
        </p:spPr>
      </p:pic>
      <p:pic>
        <p:nvPicPr>
          <p:cNvPr id="2057" name="Picture 4"/>
          <p:cNvPicPr>
            <a:picLocks noChangeAspect="1" noChangeArrowheads="1"/>
          </p:cNvPicPr>
          <p:nvPr/>
        </p:nvPicPr>
        <p:blipFill>
          <a:blip r:embed="rId5" cstate="print"/>
          <a:srcRect/>
          <a:stretch>
            <a:fillRect/>
          </a:stretch>
        </p:blipFill>
        <p:spPr bwMode="auto">
          <a:xfrm>
            <a:off x="10682287" y="17145000"/>
            <a:ext cx="3338513" cy="4191000"/>
          </a:xfrm>
          <a:prstGeom prst="rect">
            <a:avLst/>
          </a:prstGeom>
          <a:noFill/>
          <a:ln w="9525">
            <a:solidFill>
              <a:schemeClr val="tx1"/>
            </a:solidFill>
            <a:miter lim="800000"/>
            <a:headEnd/>
            <a:tailEnd/>
          </a:ln>
        </p:spPr>
      </p:pic>
      <p:sp>
        <p:nvSpPr>
          <p:cNvPr id="2063" name="TextBox 30"/>
          <p:cNvSpPr txBox="1">
            <a:spLocks noChangeArrowheads="1"/>
          </p:cNvSpPr>
          <p:nvPr/>
        </p:nvSpPr>
        <p:spPr bwMode="auto">
          <a:xfrm>
            <a:off x="5029200" y="3122613"/>
            <a:ext cx="34290000" cy="1754187"/>
          </a:xfrm>
          <a:prstGeom prst="rect">
            <a:avLst/>
          </a:prstGeom>
          <a:noFill/>
          <a:ln w="9525">
            <a:noFill/>
            <a:miter lim="800000"/>
            <a:headEnd/>
            <a:tailEnd/>
          </a:ln>
        </p:spPr>
        <p:txBody>
          <a:bodyPr>
            <a:spAutoFit/>
          </a:bodyPr>
          <a:lstStyle/>
          <a:p>
            <a:pPr marL="742950" indent="-742950" algn="ctr">
              <a:defRPr/>
            </a:pPr>
            <a:r>
              <a:rPr lang="en-US" sz="3600" dirty="0"/>
              <a:t>	A. Oskal</a:t>
            </a:r>
            <a:r>
              <a:rPr lang="en-US" sz="3600" baseline="30000" dirty="0"/>
              <a:t>1,3</a:t>
            </a:r>
            <a:r>
              <a:rPr lang="en-US" sz="3600" dirty="0"/>
              <a:t>, M. Pogodaev</a:t>
            </a:r>
            <a:r>
              <a:rPr lang="en-US" sz="3600" baseline="30000" dirty="0"/>
              <a:t>2,3</a:t>
            </a:r>
            <a:r>
              <a:rPr lang="nb-NO" sz="3600" dirty="0"/>
              <a:t>, S.D. </a:t>
            </a:r>
            <a:r>
              <a:rPr lang="nb-NO" sz="3600" dirty="0" smtClean="0"/>
              <a:t>Mathiesen</a:t>
            </a:r>
            <a:r>
              <a:rPr lang="en-US" sz="3600" baseline="30000" dirty="0" smtClean="0"/>
              <a:t>3,4</a:t>
            </a:r>
            <a:r>
              <a:rPr lang="nb-NO" sz="3600" dirty="0" smtClean="0"/>
              <a:t>, </a:t>
            </a:r>
            <a:r>
              <a:rPr lang="nb-NO" sz="3600" dirty="0"/>
              <a:t>P. </a:t>
            </a:r>
            <a:r>
              <a:rPr lang="nb-NO" sz="3600" dirty="0"/>
              <a:t>Burgess</a:t>
            </a:r>
            <a:r>
              <a:rPr lang="en-US" sz="3600" baseline="30000" dirty="0"/>
              <a:t>1,3</a:t>
            </a:r>
            <a:r>
              <a:rPr lang="nb-NO" sz="3600" dirty="0"/>
              <a:t> (</a:t>
            </a:r>
            <a:r>
              <a:rPr lang="en-US" sz="3600" baseline="30000" dirty="0"/>
              <a:t>1</a:t>
            </a:r>
            <a:r>
              <a:rPr lang="en-US" sz="3600" i="1" dirty="0"/>
              <a:t>International Centre for Reindeer Husbandry (ICR), Norway; </a:t>
            </a:r>
            <a:r>
              <a:rPr lang="en-US" sz="3600" baseline="30000" dirty="0"/>
              <a:t>2</a:t>
            </a:r>
            <a:r>
              <a:rPr lang="en-US" sz="3600" i="1" dirty="0"/>
              <a:t>Association of World </a:t>
            </a:r>
            <a:r>
              <a:rPr lang="en-US" sz="3600" i="1" dirty="0" smtClean="0"/>
              <a:t>Reindeer </a:t>
            </a:r>
            <a:r>
              <a:rPr lang="en-US" sz="3600" i="1" dirty="0"/>
              <a:t>Herders, </a:t>
            </a:r>
            <a:r>
              <a:rPr lang="en-US" sz="3600" i="1" dirty="0" err="1"/>
              <a:t>St.Petersburg</a:t>
            </a:r>
            <a:r>
              <a:rPr lang="en-US" sz="3600" i="1" dirty="0"/>
              <a:t>, Russia; </a:t>
            </a:r>
            <a:r>
              <a:rPr lang="en-US" sz="3600" i="1" dirty="0" err="1"/>
              <a:t>UArctic</a:t>
            </a:r>
            <a:r>
              <a:rPr lang="en-US" sz="3600" i="1" dirty="0"/>
              <a:t> EALÁT Institute at ICR, </a:t>
            </a:r>
            <a:r>
              <a:rPr lang="en-US" sz="3600" i="1" dirty="0" err="1"/>
              <a:t>Kautokeino</a:t>
            </a:r>
            <a:r>
              <a:rPr lang="en-US" sz="3600" i="1" dirty="0"/>
              <a:t>, </a:t>
            </a:r>
            <a:r>
              <a:rPr lang="en-US" sz="3600" i="1" dirty="0" smtClean="0"/>
              <a:t>Norway; </a:t>
            </a:r>
            <a:r>
              <a:rPr lang="en-US" sz="3600" baseline="30000" dirty="0" smtClean="0"/>
              <a:t>4</a:t>
            </a:r>
            <a:r>
              <a:rPr lang="en-US" sz="3600" i="1" dirty="0" smtClean="0"/>
              <a:t>Norwegian School of Veterinary Science, Oslo, Norway)</a:t>
            </a:r>
            <a:endParaRPr lang="nb-NO" sz="3600" dirty="0"/>
          </a:p>
          <a:p>
            <a:pPr algn="ctr">
              <a:defRPr/>
            </a:pPr>
            <a:endParaRPr lang="en-US" sz="3600" dirty="0">
              <a:latin typeface="Calibri" pitchFamily="34" charset="0"/>
            </a:endParaRPr>
          </a:p>
        </p:txBody>
      </p:sp>
      <p:pic>
        <p:nvPicPr>
          <p:cNvPr id="2059" name="Picture 2"/>
          <p:cNvPicPr>
            <a:picLocks noChangeAspect="1" noChangeArrowheads="1"/>
          </p:cNvPicPr>
          <p:nvPr/>
        </p:nvPicPr>
        <p:blipFill>
          <a:blip r:embed="rId6" cstate="print"/>
          <a:srcRect l="670" t="2760" r="2197"/>
          <a:stretch>
            <a:fillRect/>
          </a:stretch>
        </p:blipFill>
        <p:spPr bwMode="auto">
          <a:xfrm>
            <a:off x="31165800" y="16611600"/>
            <a:ext cx="11386643" cy="8001000"/>
          </a:xfrm>
          <a:prstGeom prst="rect">
            <a:avLst/>
          </a:prstGeom>
          <a:noFill/>
          <a:ln w="9525">
            <a:noFill/>
            <a:miter lim="800000"/>
            <a:headEnd/>
            <a:tailEnd/>
          </a:ln>
        </p:spPr>
      </p:pic>
      <p:sp>
        <p:nvSpPr>
          <p:cNvPr id="2060" name="Text Box 28"/>
          <p:cNvSpPr txBox="1">
            <a:spLocks noChangeArrowheads="1"/>
          </p:cNvSpPr>
          <p:nvPr/>
        </p:nvSpPr>
        <p:spPr bwMode="auto">
          <a:xfrm>
            <a:off x="18127663" y="22496463"/>
            <a:ext cx="1992312" cy="360362"/>
          </a:xfrm>
          <a:prstGeom prst="rect">
            <a:avLst/>
          </a:prstGeom>
          <a:noFill/>
          <a:ln w="9525">
            <a:noFill/>
            <a:miter lim="800000"/>
            <a:headEnd/>
            <a:tailEnd/>
          </a:ln>
        </p:spPr>
        <p:txBody>
          <a:bodyPr>
            <a:spAutoFit/>
          </a:bodyPr>
          <a:lstStyle/>
          <a:p>
            <a:pPr algn="r" eaLnBrk="0" hangingPunct="0"/>
            <a:endParaRPr lang="nb-NO" sz="1200" b="1">
              <a:solidFill>
                <a:srgbClr val="FFCC66"/>
              </a:solidFill>
              <a:latin typeface="Calibri" pitchFamily="34" charset="0"/>
            </a:endParaRPr>
          </a:p>
        </p:txBody>
      </p:sp>
      <p:pic>
        <p:nvPicPr>
          <p:cNvPr id="2061" name="Picture 53" descr="Yamal Temps IPCC 2007.jpg"/>
          <p:cNvPicPr>
            <a:picLocks noChangeAspect="1"/>
          </p:cNvPicPr>
          <p:nvPr/>
        </p:nvPicPr>
        <p:blipFill>
          <a:blip r:embed="rId7" cstate="print"/>
          <a:srcRect/>
          <a:stretch>
            <a:fillRect/>
          </a:stretch>
        </p:blipFill>
        <p:spPr bwMode="auto">
          <a:xfrm>
            <a:off x="31089600" y="24917400"/>
            <a:ext cx="5689600" cy="4267200"/>
          </a:xfrm>
          <a:prstGeom prst="rect">
            <a:avLst/>
          </a:prstGeom>
          <a:noFill/>
          <a:ln w="9525">
            <a:noFill/>
            <a:miter lim="800000"/>
            <a:headEnd/>
            <a:tailEnd/>
          </a:ln>
        </p:spPr>
      </p:pic>
      <p:pic>
        <p:nvPicPr>
          <p:cNvPr id="2062" name="Picture 54" descr="Kaufman Arctic Temps 2000 yrs.jpg"/>
          <p:cNvPicPr>
            <a:picLocks noChangeAspect="1"/>
          </p:cNvPicPr>
          <p:nvPr/>
        </p:nvPicPr>
        <p:blipFill>
          <a:blip r:embed="rId8" cstate="print"/>
          <a:srcRect/>
          <a:stretch>
            <a:fillRect/>
          </a:stretch>
        </p:blipFill>
        <p:spPr bwMode="auto">
          <a:xfrm>
            <a:off x="36652200" y="25357353"/>
            <a:ext cx="5943600" cy="3065247"/>
          </a:xfrm>
          <a:prstGeom prst="rect">
            <a:avLst/>
          </a:prstGeom>
          <a:noFill/>
          <a:ln w="9525">
            <a:noFill/>
            <a:miter lim="800000"/>
            <a:headEnd/>
            <a:tailEnd/>
          </a:ln>
        </p:spPr>
      </p:pic>
      <p:sp>
        <p:nvSpPr>
          <p:cNvPr id="56" name="TextBox 55"/>
          <p:cNvSpPr txBox="1"/>
          <p:nvPr/>
        </p:nvSpPr>
        <p:spPr>
          <a:xfrm>
            <a:off x="1447800" y="35052000"/>
            <a:ext cx="12649200" cy="4278094"/>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a:spAutoFit/>
          </a:bodyPr>
          <a:lstStyle/>
          <a:p>
            <a:pPr algn="ctr" defTabSz="5016124" fontAlgn="auto">
              <a:spcBef>
                <a:spcPts val="0"/>
              </a:spcBef>
              <a:spcAft>
                <a:spcPts val="0"/>
              </a:spcAft>
              <a:defRPr/>
            </a:pPr>
            <a:r>
              <a:rPr lang="en-US" sz="2200" b="1" dirty="0" smtClean="0"/>
              <a:t>Methodology and contents of IPY EALÁT Network Study</a:t>
            </a:r>
            <a:endParaRPr lang="en-US" sz="2200" b="1" dirty="0"/>
          </a:p>
          <a:p>
            <a:pPr defTabSz="5016124" fontAlgn="auto">
              <a:spcBef>
                <a:spcPts val="0"/>
              </a:spcBef>
              <a:spcAft>
                <a:spcPts val="0"/>
              </a:spcAft>
              <a:defRPr/>
            </a:pPr>
            <a:endParaRPr lang="en-US" sz="1000" dirty="0"/>
          </a:p>
          <a:p>
            <a:pPr defTabSz="5016124" fontAlgn="auto">
              <a:spcBef>
                <a:spcPts val="0"/>
              </a:spcBef>
              <a:spcAft>
                <a:spcPts val="0"/>
              </a:spcAft>
              <a:defRPr/>
            </a:pPr>
            <a:r>
              <a:rPr lang="en-US" sz="2000" dirty="0" smtClean="0"/>
              <a:t>The methodology and content of IPY EALÁT Network Study includes a variety of different components:</a:t>
            </a:r>
            <a:endParaRPr lang="en-US" sz="2000" dirty="0"/>
          </a:p>
          <a:p>
            <a:pPr marL="514350" indent="-514350" defTabSz="5016124" fontAlgn="auto">
              <a:spcBef>
                <a:spcPts val="0"/>
              </a:spcBef>
              <a:spcAft>
                <a:spcPts val="0"/>
              </a:spcAft>
              <a:buFont typeface="Arial" pitchFamily="34" charset="0"/>
              <a:buChar char="•"/>
              <a:defRPr/>
            </a:pPr>
            <a:r>
              <a:rPr lang="en-US" sz="2000" dirty="0" smtClean="0"/>
              <a:t>A multidisciplinary, multicultural study</a:t>
            </a:r>
          </a:p>
          <a:p>
            <a:pPr marL="514350" indent="-514350" defTabSz="5016124" fontAlgn="auto">
              <a:spcBef>
                <a:spcPts val="0"/>
              </a:spcBef>
              <a:spcAft>
                <a:spcPts val="0"/>
              </a:spcAft>
              <a:buFont typeface="Arial" pitchFamily="34" charset="0"/>
              <a:buChar char="•"/>
              <a:defRPr/>
            </a:pPr>
            <a:r>
              <a:rPr lang="en-US" sz="2000" dirty="0" smtClean="0"/>
              <a:t>Co-production of new knowledge, involving reindeer herders into the entire process </a:t>
            </a:r>
          </a:p>
          <a:p>
            <a:pPr marL="514350" indent="-514350" defTabSz="5016124" fontAlgn="auto">
              <a:spcBef>
                <a:spcPts val="0"/>
              </a:spcBef>
              <a:spcAft>
                <a:spcPts val="0"/>
              </a:spcAft>
              <a:buFont typeface="Arial" pitchFamily="34" charset="0"/>
              <a:buChar char="•"/>
              <a:defRPr/>
            </a:pPr>
            <a:r>
              <a:rPr lang="en-US" sz="2000" dirty="0" smtClean="0"/>
              <a:t>Combination/ integration of science and traditional knowledge</a:t>
            </a:r>
          </a:p>
          <a:p>
            <a:pPr marL="514350" indent="-514350" defTabSz="5016124" fontAlgn="auto">
              <a:spcBef>
                <a:spcPts val="0"/>
              </a:spcBef>
              <a:spcAft>
                <a:spcPts val="0"/>
              </a:spcAft>
              <a:buFont typeface="Arial" pitchFamily="34" charset="0"/>
              <a:buChar char="•"/>
              <a:defRPr/>
            </a:pPr>
            <a:r>
              <a:rPr lang="en-US" sz="2000" dirty="0"/>
              <a:t>Community-based workshops, place-based approach</a:t>
            </a:r>
          </a:p>
          <a:p>
            <a:pPr marL="514350" indent="-514350" defTabSz="5016124" fontAlgn="auto">
              <a:spcBef>
                <a:spcPts val="0"/>
              </a:spcBef>
              <a:spcAft>
                <a:spcPts val="0"/>
              </a:spcAft>
              <a:buFont typeface="Arial" pitchFamily="34" charset="0"/>
              <a:buChar char="•"/>
              <a:defRPr/>
            </a:pPr>
            <a:r>
              <a:rPr lang="en-US" sz="2000" dirty="0" smtClean="0"/>
              <a:t>Field studies, in close collaboration with local reindeer herding communities and </a:t>
            </a:r>
            <a:r>
              <a:rPr lang="en-US" sz="2000" dirty="0" err="1" smtClean="0"/>
              <a:t>organisations</a:t>
            </a:r>
            <a:endParaRPr lang="en-US" sz="2000" dirty="0" smtClean="0"/>
          </a:p>
          <a:p>
            <a:pPr marL="514350" indent="-514350" defTabSz="5016124" fontAlgn="auto">
              <a:spcBef>
                <a:spcPts val="0"/>
              </a:spcBef>
              <a:spcAft>
                <a:spcPts val="0"/>
              </a:spcAft>
              <a:buFont typeface="Arial" pitchFamily="34" charset="0"/>
              <a:buChar char="•"/>
              <a:defRPr/>
            </a:pPr>
            <a:r>
              <a:rPr lang="en-US" sz="2000" dirty="0"/>
              <a:t>Comparative studies of several reindeer herding regions</a:t>
            </a:r>
          </a:p>
          <a:p>
            <a:pPr marL="514350" indent="-514350" defTabSz="5016124" fontAlgn="auto">
              <a:spcBef>
                <a:spcPts val="0"/>
              </a:spcBef>
              <a:spcAft>
                <a:spcPts val="0"/>
              </a:spcAft>
              <a:buFont typeface="Arial" pitchFamily="34" charset="0"/>
              <a:buChar char="•"/>
              <a:defRPr/>
            </a:pPr>
            <a:r>
              <a:rPr lang="en-US" sz="2000" dirty="0"/>
              <a:t>Exchange of reindeer herders, researchers, knowledge, experience and understanding between different reindeer herding </a:t>
            </a:r>
            <a:r>
              <a:rPr lang="en-US" sz="2000" dirty="0" smtClean="0"/>
              <a:t>regions</a:t>
            </a:r>
          </a:p>
          <a:p>
            <a:pPr marL="514350" indent="-514350" defTabSz="5016124" fontAlgn="auto">
              <a:spcBef>
                <a:spcPts val="0"/>
              </a:spcBef>
              <a:spcAft>
                <a:spcPts val="0"/>
              </a:spcAft>
              <a:buFont typeface="Arial" pitchFamily="34" charset="0"/>
              <a:buChar char="•"/>
              <a:defRPr/>
            </a:pPr>
            <a:r>
              <a:rPr lang="en-US" sz="2000" dirty="0"/>
              <a:t>Statistical downscaling and modeling of climate </a:t>
            </a:r>
            <a:r>
              <a:rPr lang="en-US" sz="2000" dirty="0" smtClean="0"/>
              <a:t>data from all circumpolar reindeer herding regions  involved</a:t>
            </a:r>
            <a:endParaRPr lang="en-US" sz="2000" dirty="0"/>
          </a:p>
          <a:p>
            <a:pPr marL="514350" indent="-514350" defTabSz="5016124" fontAlgn="auto">
              <a:spcBef>
                <a:spcPts val="0"/>
              </a:spcBef>
              <a:spcAft>
                <a:spcPts val="0"/>
              </a:spcAft>
              <a:buFont typeface="Arial" pitchFamily="34" charset="0"/>
              <a:buChar char="•"/>
              <a:defRPr/>
            </a:pPr>
            <a:r>
              <a:rPr lang="en-US" sz="2000" dirty="0"/>
              <a:t>Remote sensing of </a:t>
            </a:r>
            <a:r>
              <a:rPr lang="en-US" sz="2000" dirty="0" smtClean="0"/>
              <a:t>Arctic change</a:t>
            </a:r>
            <a:r>
              <a:rPr lang="en-US" sz="2000" dirty="0"/>
              <a:t>, satellite imagery</a:t>
            </a:r>
            <a:endParaRPr lang="en-US" sz="1600" dirty="0"/>
          </a:p>
          <a:p>
            <a:pPr marL="514350" indent="-514350" defTabSz="5016124" fontAlgn="auto">
              <a:spcBef>
                <a:spcPts val="0"/>
              </a:spcBef>
              <a:spcAft>
                <a:spcPts val="0"/>
              </a:spcAft>
              <a:buFont typeface="Arial" pitchFamily="34" charset="0"/>
              <a:buChar char="•"/>
              <a:defRPr/>
            </a:pPr>
            <a:r>
              <a:rPr lang="en-US" sz="2000" dirty="0" smtClean="0"/>
              <a:t>Research-based education – “Learning by herding”, online education</a:t>
            </a:r>
          </a:p>
        </p:txBody>
      </p:sp>
      <p:sp>
        <p:nvSpPr>
          <p:cNvPr id="59" name="TextBox 58"/>
          <p:cNvSpPr txBox="1"/>
          <p:nvPr/>
        </p:nvSpPr>
        <p:spPr>
          <a:xfrm>
            <a:off x="31242000" y="4495801"/>
            <a:ext cx="11277600" cy="11603176"/>
          </a:xfrm>
          <a:prstGeom prst="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wrap="square" rIns="288000" numCol="2">
            <a:spAutoFit/>
          </a:bodyPr>
          <a:lstStyle/>
          <a:p>
            <a:pPr>
              <a:defRPr/>
            </a:pPr>
            <a:r>
              <a:rPr lang="en-US" sz="2200" b="1" dirty="0"/>
              <a:t>Key findings</a:t>
            </a:r>
          </a:p>
          <a:p>
            <a:pPr>
              <a:defRPr/>
            </a:pPr>
            <a:endParaRPr lang="en-US" sz="2200" dirty="0"/>
          </a:p>
          <a:p>
            <a:pPr marL="457200" indent="-457200">
              <a:buFont typeface="+mj-lt"/>
              <a:buAutoNum type="arabicPeriod"/>
              <a:defRPr/>
            </a:pPr>
            <a:r>
              <a:rPr lang="en-US" sz="2200" dirty="0"/>
              <a:t>Climate and socio-economic change are now evident across the Arctic, and is particularly evident in reindeer herding cultures and in their traditional areas.</a:t>
            </a:r>
          </a:p>
          <a:p>
            <a:pPr marL="457200" indent="-457200">
              <a:buFont typeface="+mj-lt"/>
              <a:buAutoNum type="arabicPeriod"/>
              <a:defRPr/>
            </a:pPr>
            <a:endParaRPr lang="en-US" sz="2200" dirty="0"/>
          </a:p>
          <a:p>
            <a:pPr marL="457200" indent="-457200">
              <a:buFont typeface="+mj-lt"/>
              <a:buAutoNum type="arabicPeriod"/>
              <a:defRPr/>
            </a:pPr>
            <a:r>
              <a:rPr lang="en-US" sz="2200" dirty="0"/>
              <a:t>Global and regional scenarios project dramatic changes in temperature, precipitation and snow conditions in the key areas for reindeer herding and in social-economic changes for reindeer herding communities in the Arctic.</a:t>
            </a:r>
          </a:p>
          <a:p>
            <a:pPr marL="457200" indent="-457200">
              <a:buFont typeface="+mj-lt"/>
              <a:buAutoNum type="arabicPeriod"/>
              <a:defRPr/>
            </a:pPr>
            <a:endParaRPr lang="en-US" sz="2200" dirty="0"/>
          </a:p>
          <a:p>
            <a:pPr marL="457200" indent="-457200">
              <a:buFont typeface="+mj-lt"/>
              <a:buAutoNum type="arabicPeriod"/>
              <a:defRPr/>
            </a:pPr>
            <a:r>
              <a:rPr lang="en-US" sz="2200" dirty="0"/>
              <a:t>Indigenous traditional knowledge, culture, and language provide a central foundation for adaptation and building resilience to the rapid changes in the Arctic. Reindeer herding cultures and traditional knowledge are nested within and inevitably affected by institutional governance, economic conditions and other regulatory practices and </a:t>
            </a:r>
            <a:r>
              <a:rPr lang="nb-NO" sz="2200" dirty="0" err="1"/>
              <a:t>conditions</a:t>
            </a:r>
            <a:r>
              <a:rPr lang="nb-NO" sz="2200" dirty="0"/>
              <a:t>.</a:t>
            </a:r>
          </a:p>
          <a:p>
            <a:pPr marL="457200" indent="-457200">
              <a:buFont typeface="+mj-lt"/>
              <a:buAutoNum type="arabicPeriod"/>
              <a:defRPr/>
            </a:pPr>
            <a:endParaRPr lang="en-US" sz="2200" dirty="0"/>
          </a:p>
          <a:p>
            <a:pPr marL="457200" indent="-457200">
              <a:buFont typeface="+mj-lt"/>
              <a:buAutoNum type="arabicPeriod"/>
              <a:defRPr/>
            </a:pPr>
            <a:r>
              <a:rPr lang="en-US" sz="2200" dirty="0"/>
              <a:t>Both scientific and traditional experience-based knowledge, knowledge transformation, education and training of future leaders and others are key factors for the future sustainability of reindeer herders’ societies and </a:t>
            </a:r>
            <a:r>
              <a:rPr lang="nb-NO" sz="2200" dirty="0" err="1"/>
              <a:t>their</a:t>
            </a:r>
            <a:r>
              <a:rPr lang="nb-NO" sz="2200" dirty="0"/>
              <a:t> </a:t>
            </a:r>
            <a:r>
              <a:rPr lang="nb-NO" sz="2200" dirty="0" err="1"/>
              <a:t>adaptation</a:t>
            </a:r>
            <a:r>
              <a:rPr lang="nb-NO" sz="2200" dirty="0"/>
              <a:t>.</a:t>
            </a:r>
          </a:p>
          <a:p>
            <a:pPr marL="457200" indent="-457200">
              <a:buFont typeface="+mj-lt"/>
              <a:buAutoNum type="arabicPeriod"/>
              <a:defRPr/>
            </a:pPr>
            <a:endParaRPr lang="en-US" sz="2200" dirty="0"/>
          </a:p>
          <a:p>
            <a:pPr marL="457200" indent="-457200">
              <a:buFont typeface="+mj-lt"/>
              <a:buAutoNum type="arabicPeriod"/>
              <a:defRPr/>
            </a:pPr>
            <a:endParaRPr lang="en-US" sz="2200" dirty="0"/>
          </a:p>
          <a:p>
            <a:pPr marL="457200" indent="-457200">
              <a:defRPr/>
            </a:pPr>
            <a:endParaRPr lang="en-US" sz="2200" dirty="0"/>
          </a:p>
          <a:p>
            <a:pPr marL="457200" indent="-457200">
              <a:buFont typeface="+mj-lt"/>
              <a:buAutoNum type="arabicPeriod"/>
              <a:defRPr/>
            </a:pPr>
            <a:endParaRPr lang="en-US" sz="2200" dirty="0"/>
          </a:p>
          <a:p>
            <a:pPr marL="457200" indent="-457200">
              <a:buFont typeface="+mj-lt"/>
              <a:buAutoNum type="arabicPeriod"/>
              <a:defRPr/>
            </a:pPr>
            <a:endParaRPr lang="en-US" sz="2200" dirty="0"/>
          </a:p>
          <a:p>
            <a:pPr marL="457200" indent="-457200">
              <a:buFont typeface="+mj-lt"/>
              <a:buAutoNum type="arabicPeriod"/>
              <a:defRPr/>
            </a:pPr>
            <a:endParaRPr lang="en-US" sz="2200" dirty="0"/>
          </a:p>
          <a:p>
            <a:pPr marL="457200" indent="-457200">
              <a:defRPr/>
            </a:pPr>
            <a:r>
              <a:rPr lang="en-US" sz="2200" dirty="0" smtClean="0"/>
              <a:t> 5</a:t>
            </a:r>
            <a:r>
              <a:rPr lang="en-US" sz="2200" dirty="0"/>
              <a:t>.   </a:t>
            </a:r>
            <a:r>
              <a:rPr lang="en-US" sz="2200" dirty="0" smtClean="0"/>
              <a:t>Degradation </a:t>
            </a:r>
            <a:r>
              <a:rPr lang="en-US" sz="2200" dirty="0"/>
              <a:t>of pasture lands combined with the consequences of a changing climate present substantial challenges to the future of reindeer husbandry. </a:t>
            </a:r>
            <a:endParaRPr lang="en-US" sz="2200" dirty="0"/>
          </a:p>
          <a:p>
            <a:pPr marL="457200" indent="-457200">
              <a:buFont typeface="+mj-lt"/>
              <a:buAutoNum type="arabicPeriod"/>
              <a:defRPr/>
            </a:pPr>
            <a:endParaRPr lang="en-US" sz="2200" dirty="0"/>
          </a:p>
          <a:p>
            <a:pPr marL="457200" indent="-457200">
              <a:defRPr/>
            </a:pPr>
            <a:r>
              <a:rPr lang="en-US" sz="2200" dirty="0" smtClean="0"/>
              <a:t> 6</a:t>
            </a:r>
            <a:r>
              <a:rPr lang="en-US" sz="2200" dirty="0"/>
              <a:t>. </a:t>
            </a:r>
            <a:r>
              <a:rPr lang="en-US" sz="2200" dirty="0" smtClean="0"/>
              <a:t>  </a:t>
            </a:r>
            <a:r>
              <a:rPr lang="en-US" sz="2200" dirty="0"/>
              <a:t>Engaging reindeer herding youth directly in herding practices and providing enhanced education is a key factor in the future sustainability of reindeer husbandry and its </a:t>
            </a:r>
            <a:r>
              <a:rPr lang="nb-NO" sz="2200" dirty="0" err="1"/>
              <a:t>cultural</a:t>
            </a:r>
            <a:r>
              <a:rPr lang="nb-NO" sz="2200" dirty="0"/>
              <a:t> </a:t>
            </a:r>
            <a:r>
              <a:rPr lang="nb-NO" sz="2200" dirty="0" err="1"/>
              <a:t>foundations</a:t>
            </a:r>
            <a:r>
              <a:rPr lang="nb-NO" sz="2200" dirty="0"/>
              <a:t>.</a:t>
            </a:r>
          </a:p>
          <a:p>
            <a:pPr marL="457200" indent="-457200">
              <a:buFont typeface="+mj-lt"/>
              <a:buAutoNum type="arabicPeriod"/>
              <a:defRPr/>
            </a:pPr>
            <a:endParaRPr lang="en-US" sz="2200" dirty="0"/>
          </a:p>
          <a:p>
            <a:pPr marL="457200" indent="-457200">
              <a:defRPr/>
            </a:pPr>
            <a:r>
              <a:rPr lang="en-US" sz="2200" dirty="0" smtClean="0"/>
              <a:t> 7</a:t>
            </a:r>
            <a:r>
              <a:rPr lang="en-US" sz="2200" dirty="0"/>
              <a:t>. </a:t>
            </a:r>
            <a:r>
              <a:rPr lang="en-US" sz="2200" dirty="0" smtClean="0"/>
              <a:t>  </a:t>
            </a:r>
            <a:r>
              <a:rPr lang="en-US" sz="2200" dirty="0"/>
              <a:t>A future of a self-sustained and adaptive reindeer community in the circumpolar north is increasingly faced with rapid climate change, regulatory challenges, and altered or degraded pasture lands. The future for these communities is dependent on reindeer herders’ use of traditional knowledge and integrating scientific knowledge in understandings of spreading risk through diversity in social organization, economy and through </a:t>
            </a:r>
            <a:r>
              <a:rPr lang="nb-NO" sz="2200" dirty="0" err="1"/>
              <a:t>understanding</a:t>
            </a:r>
            <a:r>
              <a:rPr lang="nb-NO" sz="2200" dirty="0"/>
              <a:t> </a:t>
            </a:r>
            <a:r>
              <a:rPr lang="nb-NO" sz="2200" dirty="0" err="1"/>
              <a:t>biological</a:t>
            </a:r>
            <a:r>
              <a:rPr lang="nb-NO" sz="2200" dirty="0"/>
              <a:t> </a:t>
            </a:r>
            <a:r>
              <a:rPr lang="nb-NO" sz="2200" dirty="0" err="1"/>
              <a:t>diversity</a:t>
            </a:r>
            <a:r>
              <a:rPr lang="nb-NO" sz="2200" dirty="0"/>
              <a:t>.</a:t>
            </a:r>
          </a:p>
          <a:p>
            <a:pPr marL="457200" indent="-457200">
              <a:buFont typeface="+mj-lt"/>
              <a:buAutoNum type="arabicPeriod"/>
              <a:defRPr/>
            </a:pPr>
            <a:endParaRPr lang="en-US" sz="2200" dirty="0"/>
          </a:p>
          <a:p>
            <a:pPr marL="457200" indent="-457200">
              <a:defRPr/>
            </a:pPr>
            <a:r>
              <a:rPr lang="en-US" sz="2200" dirty="0"/>
              <a:t> </a:t>
            </a:r>
            <a:r>
              <a:rPr lang="en-US" sz="2200" dirty="0" smtClean="0"/>
              <a:t>8</a:t>
            </a:r>
            <a:r>
              <a:rPr lang="en-US" sz="2200" dirty="0"/>
              <a:t>. </a:t>
            </a:r>
            <a:r>
              <a:rPr lang="en-US" sz="2200" dirty="0" smtClean="0"/>
              <a:t>  </a:t>
            </a:r>
            <a:r>
              <a:rPr lang="en-US" sz="2200" dirty="0"/>
              <a:t>The reindeer husbandry communities of the Circumpolar north are guided by three cultural constructs within which they seek to: (1) Control their own destiny, (2) Maintaining their cultural identity, and (3) Be able to live close to and rely on nature for their livelihood and </a:t>
            </a:r>
            <a:r>
              <a:rPr lang="nb-NO" sz="2200" dirty="0" err="1"/>
              <a:t>well-being</a:t>
            </a:r>
            <a:r>
              <a:rPr lang="nb-NO" sz="2200" dirty="0"/>
              <a:t>. </a:t>
            </a:r>
            <a:r>
              <a:rPr lang="en-US" sz="2200" dirty="0"/>
              <a:t> </a:t>
            </a:r>
          </a:p>
          <a:p>
            <a:pPr defTabSz="5016124" fontAlgn="auto">
              <a:spcBef>
                <a:spcPts val="0"/>
              </a:spcBef>
              <a:spcAft>
                <a:spcPts val="0"/>
              </a:spcAft>
              <a:defRPr/>
            </a:pPr>
            <a:endParaRPr lang="en-US" sz="2200" dirty="0"/>
          </a:p>
        </p:txBody>
      </p:sp>
      <p:sp>
        <p:nvSpPr>
          <p:cNvPr id="64" name="TextBox 63"/>
          <p:cNvSpPr txBox="1"/>
          <p:nvPr/>
        </p:nvSpPr>
        <p:spPr>
          <a:xfrm>
            <a:off x="1447800" y="16535400"/>
            <a:ext cx="12573000" cy="430887"/>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a:spAutoFit/>
          </a:bodyPr>
          <a:lstStyle/>
          <a:p>
            <a:pPr algn="ctr" defTabSz="5016124" fontAlgn="auto">
              <a:spcBef>
                <a:spcPts val="0"/>
              </a:spcBef>
              <a:spcAft>
                <a:spcPts val="0"/>
              </a:spcAft>
              <a:defRPr/>
            </a:pPr>
            <a:r>
              <a:rPr lang="en-US" sz="2200" b="1" dirty="0"/>
              <a:t>EALÁT Deliverables to the Arctic Council Ministerial Meetings in 2009 and 2011</a:t>
            </a:r>
            <a:endParaRPr lang="en-US" sz="2200" b="1" dirty="0"/>
          </a:p>
        </p:txBody>
      </p:sp>
      <p:pic>
        <p:nvPicPr>
          <p:cNvPr id="2068" name="Picture 66" descr="working_with_maps_2.jpg"/>
          <p:cNvPicPr>
            <a:picLocks noChangeAspect="1"/>
          </p:cNvPicPr>
          <p:nvPr/>
        </p:nvPicPr>
        <p:blipFill>
          <a:blip r:embed="rId9" cstate="print"/>
          <a:srcRect/>
          <a:stretch>
            <a:fillRect/>
          </a:stretch>
        </p:blipFill>
        <p:spPr bwMode="auto">
          <a:xfrm>
            <a:off x="1447800" y="39471600"/>
            <a:ext cx="3962400" cy="2971800"/>
          </a:xfrm>
          <a:prstGeom prst="rect">
            <a:avLst/>
          </a:prstGeom>
          <a:noFill/>
          <a:ln w="9525">
            <a:noFill/>
            <a:miter lim="800000"/>
            <a:headEnd/>
            <a:tailEnd/>
          </a:ln>
        </p:spPr>
      </p:pic>
      <p:pic>
        <p:nvPicPr>
          <p:cNvPr id="2069" name="Picture 67" descr="P7110556.jpg"/>
          <p:cNvPicPr>
            <a:picLocks noChangeAspect="1"/>
          </p:cNvPicPr>
          <p:nvPr/>
        </p:nvPicPr>
        <p:blipFill>
          <a:blip r:embed="rId10" cstate="print"/>
          <a:srcRect/>
          <a:stretch>
            <a:fillRect/>
          </a:stretch>
        </p:blipFill>
        <p:spPr bwMode="auto">
          <a:xfrm>
            <a:off x="1447800" y="4495800"/>
            <a:ext cx="6157913" cy="4619625"/>
          </a:xfrm>
          <a:prstGeom prst="rect">
            <a:avLst/>
          </a:prstGeom>
          <a:noFill/>
          <a:ln w="9525">
            <a:noFill/>
            <a:miter lim="800000"/>
            <a:headEnd/>
            <a:tailEnd/>
          </a:ln>
        </p:spPr>
      </p:pic>
      <p:pic>
        <p:nvPicPr>
          <p:cNvPr id="2070" name="Picture 68" descr="P7110418.jpg"/>
          <p:cNvPicPr>
            <a:picLocks noChangeAspect="1"/>
          </p:cNvPicPr>
          <p:nvPr/>
        </p:nvPicPr>
        <p:blipFill>
          <a:blip r:embed="rId11" cstate="print"/>
          <a:srcRect/>
          <a:stretch>
            <a:fillRect/>
          </a:stretch>
        </p:blipFill>
        <p:spPr bwMode="auto">
          <a:xfrm>
            <a:off x="1447800" y="31775400"/>
            <a:ext cx="4064000" cy="3048000"/>
          </a:xfrm>
          <a:prstGeom prst="rect">
            <a:avLst/>
          </a:prstGeom>
          <a:noFill/>
          <a:ln w="9525">
            <a:noFill/>
            <a:miter lim="800000"/>
            <a:headEnd/>
            <a:tailEnd/>
          </a:ln>
        </p:spPr>
      </p:pic>
      <p:pic>
        <p:nvPicPr>
          <p:cNvPr id="2071" name="Picture 70" descr="P7110627.jpg"/>
          <p:cNvPicPr>
            <a:picLocks noChangeAspect="1"/>
          </p:cNvPicPr>
          <p:nvPr/>
        </p:nvPicPr>
        <p:blipFill>
          <a:blip r:embed="rId12" cstate="print"/>
          <a:srcRect/>
          <a:stretch>
            <a:fillRect/>
          </a:stretch>
        </p:blipFill>
        <p:spPr bwMode="auto">
          <a:xfrm>
            <a:off x="5791200" y="31794450"/>
            <a:ext cx="4038600" cy="3028950"/>
          </a:xfrm>
          <a:prstGeom prst="rect">
            <a:avLst/>
          </a:prstGeom>
          <a:noFill/>
          <a:ln w="9525">
            <a:noFill/>
            <a:miter lim="800000"/>
            <a:headEnd/>
            <a:tailEnd/>
          </a:ln>
        </p:spPr>
      </p:pic>
      <p:pic>
        <p:nvPicPr>
          <p:cNvPr id="2072" name="Picture 65" descr="DSCN5124.jpg"/>
          <p:cNvPicPr>
            <a:picLocks noChangeAspect="1"/>
          </p:cNvPicPr>
          <p:nvPr/>
        </p:nvPicPr>
        <p:blipFill>
          <a:blip r:embed="rId13" cstate="print"/>
          <a:srcRect/>
          <a:stretch>
            <a:fillRect/>
          </a:stretch>
        </p:blipFill>
        <p:spPr bwMode="auto">
          <a:xfrm>
            <a:off x="7924800" y="4419600"/>
            <a:ext cx="6197600" cy="4648200"/>
          </a:xfrm>
          <a:prstGeom prst="rect">
            <a:avLst/>
          </a:prstGeom>
          <a:noFill/>
          <a:ln w="9525">
            <a:noFill/>
            <a:miter lim="800000"/>
            <a:headEnd/>
            <a:tailEnd/>
          </a:ln>
        </p:spPr>
      </p:pic>
      <p:pic>
        <p:nvPicPr>
          <p:cNvPr id="2073" name="Picture 71" descr="P7220800.jpg"/>
          <p:cNvPicPr>
            <a:picLocks noChangeAspect="1"/>
          </p:cNvPicPr>
          <p:nvPr/>
        </p:nvPicPr>
        <p:blipFill>
          <a:blip r:embed="rId14" cstate="print"/>
          <a:stretch>
            <a:fillRect/>
          </a:stretch>
        </p:blipFill>
        <p:spPr bwMode="auto">
          <a:xfrm>
            <a:off x="10134600" y="39471600"/>
            <a:ext cx="3962400" cy="2971800"/>
          </a:xfrm>
          <a:prstGeom prst="rect">
            <a:avLst/>
          </a:prstGeom>
          <a:noFill/>
          <a:ln w="9525">
            <a:noFill/>
            <a:miter lim="800000"/>
            <a:headEnd/>
            <a:tailEnd/>
          </a:ln>
        </p:spPr>
      </p:pic>
      <p:pic>
        <p:nvPicPr>
          <p:cNvPr id="2074" name="Picture 72" descr="P7090349.jpg"/>
          <p:cNvPicPr>
            <a:picLocks noChangeAspect="1"/>
          </p:cNvPicPr>
          <p:nvPr/>
        </p:nvPicPr>
        <p:blipFill>
          <a:blip r:embed="rId15" cstate="print"/>
          <a:srcRect/>
          <a:stretch>
            <a:fillRect/>
          </a:stretch>
        </p:blipFill>
        <p:spPr bwMode="auto">
          <a:xfrm>
            <a:off x="37033200" y="38633400"/>
            <a:ext cx="5486400" cy="3600450"/>
          </a:xfrm>
          <a:prstGeom prst="rect">
            <a:avLst/>
          </a:prstGeom>
          <a:noFill/>
          <a:ln w="9525">
            <a:noFill/>
            <a:miter lim="800000"/>
            <a:headEnd/>
            <a:tailEnd/>
          </a:ln>
        </p:spPr>
      </p:pic>
      <p:pic>
        <p:nvPicPr>
          <p:cNvPr id="2075" name="Picture 73" descr="working_with_brigadier_of_Br4.jpg"/>
          <p:cNvPicPr>
            <a:picLocks noChangeAspect="1"/>
          </p:cNvPicPr>
          <p:nvPr/>
        </p:nvPicPr>
        <p:blipFill>
          <a:blip r:embed="rId16" cstate="print"/>
          <a:srcRect/>
          <a:stretch>
            <a:fillRect/>
          </a:stretch>
        </p:blipFill>
        <p:spPr bwMode="auto">
          <a:xfrm>
            <a:off x="31191200" y="31775400"/>
            <a:ext cx="5613400" cy="4495800"/>
          </a:xfrm>
          <a:prstGeom prst="rect">
            <a:avLst/>
          </a:prstGeom>
          <a:noFill/>
          <a:ln w="9525">
            <a:noFill/>
            <a:miter lim="800000"/>
            <a:headEnd/>
            <a:tailEnd/>
          </a:ln>
        </p:spPr>
      </p:pic>
      <p:pic>
        <p:nvPicPr>
          <p:cNvPr id="2076" name="Picture 2"/>
          <p:cNvPicPr>
            <a:picLocks noChangeAspect="1" noChangeArrowheads="1"/>
          </p:cNvPicPr>
          <p:nvPr/>
        </p:nvPicPr>
        <p:blipFill>
          <a:blip r:embed="rId17" cstate="print"/>
          <a:srcRect/>
          <a:stretch>
            <a:fillRect/>
          </a:stretch>
        </p:blipFill>
        <p:spPr bwMode="auto">
          <a:xfrm>
            <a:off x="14554200" y="14554200"/>
            <a:ext cx="16160750" cy="11353800"/>
          </a:xfrm>
          <a:prstGeom prst="rect">
            <a:avLst/>
          </a:prstGeom>
          <a:noFill/>
          <a:ln w="9525">
            <a:solidFill>
              <a:schemeClr val="tx1"/>
            </a:solidFill>
            <a:miter lim="800000"/>
            <a:headEnd/>
            <a:tailEnd/>
          </a:ln>
        </p:spPr>
      </p:pic>
      <p:pic>
        <p:nvPicPr>
          <p:cNvPr id="2077" name="Picture 70" descr="P7110627.jpg"/>
          <p:cNvPicPr>
            <a:picLocks noChangeAspect="1"/>
          </p:cNvPicPr>
          <p:nvPr/>
        </p:nvPicPr>
        <p:blipFill>
          <a:blip r:embed="rId18" cstate="print"/>
          <a:srcRect/>
          <a:stretch>
            <a:fillRect/>
          </a:stretch>
        </p:blipFill>
        <p:spPr bwMode="auto">
          <a:xfrm>
            <a:off x="10058400" y="31794450"/>
            <a:ext cx="4038600" cy="3028950"/>
          </a:xfrm>
          <a:prstGeom prst="rect">
            <a:avLst/>
          </a:prstGeom>
          <a:noFill/>
          <a:ln w="9525">
            <a:noFill/>
            <a:miter lim="800000"/>
            <a:headEnd/>
            <a:tailEnd/>
          </a:ln>
        </p:spPr>
      </p:pic>
      <p:pic>
        <p:nvPicPr>
          <p:cNvPr id="2078" name="Picture 3"/>
          <p:cNvPicPr>
            <a:picLocks noChangeAspect="1" noChangeArrowheads="1"/>
          </p:cNvPicPr>
          <p:nvPr/>
        </p:nvPicPr>
        <p:blipFill>
          <a:blip r:embed="rId19" cstate="print"/>
          <a:srcRect l="19360"/>
          <a:stretch>
            <a:fillRect/>
          </a:stretch>
        </p:blipFill>
        <p:spPr bwMode="auto">
          <a:xfrm>
            <a:off x="5957887" y="17145000"/>
            <a:ext cx="4395788" cy="4191000"/>
          </a:xfrm>
          <a:prstGeom prst="rect">
            <a:avLst/>
          </a:prstGeom>
          <a:noFill/>
          <a:ln w="9525">
            <a:solidFill>
              <a:schemeClr val="tx1"/>
            </a:solidFill>
            <a:miter lim="800000"/>
            <a:headEnd/>
            <a:tailEnd/>
          </a:ln>
        </p:spPr>
      </p:pic>
      <p:pic>
        <p:nvPicPr>
          <p:cNvPr id="2079" name="Plassholder for innhold 6" descr="Bilde1.jpg"/>
          <p:cNvPicPr>
            <a:picLocks noChangeAspect="1"/>
          </p:cNvPicPr>
          <p:nvPr/>
        </p:nvPicPr>
        <p:blipFill>
          <a:blip r:embed="rId20" cstate="print"/>
          <a:srcRect/>
          <a:stretch>
            <a:fillRect/>
          </a:stretch>
        </p:blipFill>
        <p:spPr bwMode="auto">
          <a:xfrm>
            <a:off x="1462087" y="17145000"/>
            <a:ext cx="4191000" cy="4191000"/>
          </a:xfrm>
          <a:prstGeom prst="rect">
            <a:avLst/>
          </a:prstGeom>
          <a:noFill/>
          <a:ln w="9525">
            <a:solidFill>
              <a:schemeClr val="tx1"/>
            </a:solidFill>
            <a:miter lim="800000"/>
            <a:headEnd/>
            <a:tailEnd/>
          </a:ln>
        </p:spPr>
      </p:pic>
      <p:sp>
        <p:nvSpPr>
          <p:cNvPr id="66" name="TextBox 63"/>
          <p:cNvSpPr txBox="1"/>
          <p:nvPr/>
        </p:nvSpPr>
        <p:spPr>
          <a:xfrm>
            <a:off x="14554200" y="26398537"/>
            <a:ext cx="16078200" cy="553998"/>
          </a:xfrm>
          <a:prstGeom prst="rect">
            <a:avLst/>
          </a:prstGeo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a:spAutoFit/>
          </a:bodyPr>
          <a:lstStyle/>
          <a:p>
            <a:pPr algn="ctr" defTabSz="5016124" fontAlgn="auto">
              <a:spcBef>
                <a:spcPts val="0"/>
              </a:spcBef>
              <a:spcAft>
                <a:spcPts val="0"/>
              </a:spcAft>
              <a:defRPr/>
            </a:pPr>
            <a:r>
              <a:rPr lang="en-US" sz="3000" b="1" dirty="0"/>
              <a:t>Examples of local </a:t>
            </a:r>
            <a:r>
              <a:rPr lang="en-US" sz="3000" b="1" dirty="0" smtClean="0"/>
              <a:t>reindeer herders’ adaptation </a:t>
            </a:r>
            <a:r>
              <a:rPr lang="en-US" sz="3000" b="1" dirty="0"/>
              <a:t>strategies based on traditional knowledge:</a:t>
            </a:r>
            <a:endParaRPr lang="en-US" sz="3000" b="1" dirty="0"/>
          </a:p>
        </p:txBody>
      </p:sp>
      <p:pic>
        <p:nvPicPr>
          <p:cNvPr id="2081" name="Picture 5" descr="DSCN3854"/>
          <p:cNvPicPr>
            <a:picLocks noChangeAspect="1" noChangeArrowheads="1"/>
          </p:cNvPicPr>
          <p:nvPr/>
        </p:nvPicPr>
        <p:blipFill>
          <a:blip r:embed="rId21" cstate="print">
            <a:lum bright="18000"/>
          </a:blip>
          <a:srcRect/>
          <a:stretch>
            <a:fillRect/>
          </a:stretch>
        </p:blipFill>
        <p:spPr bwMode="auto">
          <a:xfrm>
            <a:off x="14554200" y="27100212"/>
            <a:ext cx="5973763" cy="4479925"/>
          </a:xfrm>
          <a:prstGeom prst="rect">
            <a:avLst/>
          </a:prstGeom>
          <a:noFill/>
          <a:ln w="9525">
            <a:noFill/>
            <a:miter lim="800000"/>
            <a:headEnd/>
            <a:tailEnd/>
          </a:ln>
        </p:spPr>
      </p:pic>
      <p:pic>
        <p:nvPicPr>
          <p:cNvPr id="2082" name="Picture 5" descr="DSCN3854"/>
          <p:cNvPicPr>
            <a:picLocks noChangeAspect="1" noChangeArrowheads="1"/>
          </p:cNvPicPr>
          <p:nvPr/>
        </p:nvPicPr>
        <p:blipFill>
          <a:blip r:embed="rId22" cstate="print"/>
          <a:srcRect/>
          <a:stretch>
            <a:fillRect/>
          </a:stretch>
        </p:blipFill>
        <p:spPr bwMode="auto">
          <a:xfrm>
            <a:off x="20715288" y="27084337"/>
            <a:ext cx="3427412" cy="4572000"/>
          </a:xfrm>
          <a:prstGeom prst="rect">
            <a:avLst/>
          </a:prstGeom>
          <a:noFill/>
          <a:ln w="9525">
            <a:noFill/>
            <a:miter lim="800000"/>
            <a:headEnd/>
            <a:tailEnd/>
          </a:ln>
        </p:spPr>
      </p:pic>
      <p:pic>
        <p:nvPicPr>
          <p:cNvPr id="2083" name="Picture 2"/>
          <p:cNvPicPr>
            <a:picLocks noChangeAspect="1" noChangeArrowheads="1"/>
          </p:cNvPicPr>
          <p:nvPr/>
        </p:nvPicPr>
        <p:blipFill>
          <a:blip r:embed="rId23" cstate="print"/>
          <a:srcRect l="7722" t="9302" r="13518" b="6976"/>
          <a:stretch>
            <a:fillRect/>
          </a:stretch>
        </p:blipFill>
        <p:spPr bwMode="auto">
          <a:xfrm>
            <a:off x="24295100" y="27084337"/>
            <a:ext cx="6369050" cy="4495800"/>
          </a:xfrm>
          <a:prstGeom prst="rect">
            <a:avLst/>
          </a:prstGeom>
          <a:noFill/>
          <a:ln w="9525">
            <a:noFill/>
            <a:miter lim="800000"/>
            <a:headEnd/>
            <a:tailEnd/>
          </a:ln>
        </p:spPr>
      </p:pic>
      <p:pic>
        <p:nvPicPr>
          <p:cNvPr id="2084" name="Picture 5" descr="DSCF0967"/>
          <p:cNvPicPr>
            <a:picLocks noChangeAspect="1" noChangeArrowheads="1"/>
          </p:cNvPicPr>
          <p:nvPr/>
        </p:nvPicPr>
        <p:blipFill>
          <a:blip r:embed="rId24" cstate="print"/>
          <a:srcRect/>
          <a:stretch>
            <a:fillRect/>
          </a:stretch>
        </p:blipFill>
        <p:spPr bwMode="auto">
          <a:xfrm>
            <a:off x="14554200" y="31808737"/>
            <a:ext cx="5992813" cy="4495800"/>
          </a:xfrm>
          <a:prstGeom prst="rect">
            <a:avLst/>
          </a:prstGeom>
          <a:noFill/>
          <a:ln w="9525">
            <a:solidFill>
              <a:srgbClr val="144398"/>
            </a:solidFill>
            <a:miter lim="800000"/>
            <a:headEnd/>
            <a:tailEnd/>
          </a:ln>
        </p:spPr>
      </p:pic>
      <p:pic>
        <p:nvPicPr>
          <p:cNvPr id="2085" name="Picture 2"/>
          <p:cNvPicPr>
            <a:picLocks noChangeAspect="1" noChangeArrowheads="1"/>
          </p:cNvPicPr>
          <p:nvPr/>
        </p:nvPicPr>
        <p:blipFill>
          <a:blip r:embed="rId25" cstate="print"/>
          <a:srcRect/>
          <a:stretch>
            <a:fillRect/>
          </a:stretch>
        </p:blipFill>
        <p:spPr bwMode="auto">
          <a:xfrm>
            <a:off x="15480404" y="42062400"/>
            <a:ext cx="1893196" cy="1676400"/>
          </a:xfrm>
          <a:prstGeom prst="rect">
            <a:avLst/>
          </a:prstGeom>
          <a:noFill/>
          <a:ln w="9525">
            <a:noFill/>
            <a:miter lim="800000"/>
            <a:headEnd/>
            <a:tailEnd/>
          </a:ln>
        </p:spPr>
      </p:pic>
      <p:pic>
        <p:nvPicPr>
          <p:cNvPr id="2086" name="Bilde 75" descr="EALÁT NAO 2010 Anders Oskal ICR  (406).JPG"/>
          <p:cNvPicPr>
            <a:picLocks noChangeAspect="1"/>
          </p:cNvPicPr>
          <p:nvPr/>
        </p:nvPicPr>
        <p:blipFill>
          <a:blip r:embed="rId26" cstate="print"/>
          <a:srcRect t="4927"/>
          <a:stretch>
            <a:fillRect/>
          </a:stretch>
        </p:blipFill>
        <p:spPr bwMode="auto">
          <a:xfrm>
            <a:off x="24384000" y="31808737"/>
            <a:ext cx="6280150" cy="4572000"/>
          </a:xfrm>
          <a:prstGeom prst="rect">
            <a:avLst/>
          </a:prstGeom>
          <a:noFill/>
          <a:ln w="9525">
            <a:noFill/>
            <a:miter lim="800000"/>
            <a:headEnd/>
            <a:tailEnd/>
          </a:ln>
        </p:spPr>
      </p:pic>
      <p:pic>
        <p:nvPicPr>
          <p:cNvPr id="2087" name="Bilde 77" descr="EALÁT NAO 2010 Anders Oskal ICR  (406).JPG"/>
          <p:cNvPicPr>
            <a:picLocks noChangeAspect="1"/>
          </p:cNvPicPr>
          <p:nvPr/>
        </p:nvPicPr>
        <p:blipFill>
          <a:blip r:embed="rId27" cstate="print"/>
          <a:srcRect/>
          <a:stretch>
            <a:fillRect/>
          </a:stretch>
        </p:blipFill>
        <p:spPr bwMode="auto">
          <a:xfrm>
            <a:off x="20726400" y="31808737"/>
            <a:ext cx="3429000" cy="4572000"/>
          </a:xfrm>
          <a:prstGeom prst="rect">
            <a:avLst/>
          </a:prstGeom>
          <a:noFill/>
          <a:ln w="9525">
            <a:noFill/>
            <a:miter lim="800000"/>
            <a:headEnd/>
            <a:tailEnd/>
          </a:ln>
        </p:spPr>
      </p:pic>
      <p:sp>
        <p:nvSpPr>
          <p:cNvPr id="4" name="TextBox 3"/>
          <p:cNvSpPr txBox="1"/>
          <p:nvPr/>
        </p:nvSpPr>
        <p:spPr>
          <a:xfrm>
            <a:off x="14478000" y="4495800"/>
            <a:ext cx="16230600" cy="5678478"/>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defTabSz="5016124" fontAlgn="auto">
              <a:lnSpc>
                <a:spcPct val="150000"/>
              </a:lnSpc>
              <a:spcBef>
                <a:spcPts val="0"/>
              </a:spcBef>
              <a:spcAft>
                <a:spcPts val="0"/>
              </a:spcAft>
              <a:defRPr/>
            </a:pPr>
            <a:r>
              <a:rPr lang="en-GB" sz="2200" dirty="0" smtClean="0"/>
              <a:t>Indigenous </a:t>
            </a:r>
            <a:r>
              <a:rPr lang="en-GB" sz="2200" dirty="0"/>
              <a:t>peoples in the Arctic face major challenges related to changes in their society and the northern climate. More than 20 indigenous peoples are reindeer herders. There is an urgent need to </a:t>
            </a:r>
            <a:r>
              <a:rPr lang="en-GB" sz="2200" dirty="0" smtClean="0"/>
              <a:t>better understand and inform Arctic nations both </a:t>
            </a:r>
            <a:r>
              <a:rPr lang="en-GB" sz="2200" dirty="0"/>
              <a:t>about the changes to which they are subjected and give some concrete examples how  </a:t>
            </a:r>
            <a:r>
              <a:rPr lang="en-GB" sz="2200" dirty="0" smtClean="0"/>
              <a:t>reindeer herders</a:t>
            </a:r>
            <a:r>
              <a:rPr lang="en-GB" sz="2200" dirty="0"/>
              <a:t>’ traditional knowledge </a:t>
            </a:r>
            <a:r>
              <a:rPr lang="en-GB" sz="2200" dirty="0" smtClean="0"/>
              <a:t>can be utilized to adapt </a:t>
            </a:r>
            <a:r>
              <a:rPr lang="en-GB" sz="2200" dirty="0"/>
              <a:t>to </a:t>
            </a:r>
            <a:r>
              <a:rPr lang="en-GB" sz="2200" dirty="0" smtClean="0"/>
              <a:t>changing conditions, </a:t>
            </a:r>
            <a:r>
              <a:rPr lang="en-GB" sz="2200" dirty="0"/>
              <a:t>including traditional use of grazing land. </a:t>
            </a:r>
            <a:r>
              <a:rPr lang="en-GB" sz="2200" dirty="0" smtClean="0"/>
              <a:t>Local case </a:t>
            </a:r>
            <a:r>
              <a:rPr lang="en-GB" sz="2200" dirty="0"/>
              <a:t>study based workshops organized in the reindeer herding societies in the most important reindeer herding regions </a:t>
            </a:r>
            <a:r>
              <a:rPr lang="en-GB" sz="2200" dirty="0" smtClean="0"/>
              <a:t>focussed </a:t>
            </a:r>
            <a:r>
              <a:rPr lang="en-GB" sz="2200" dirty="0"/>
              <a:t>on </a:t>
            </a:r>
            <a:r>
              <a:rPr lang="en-GB" sz="2200" dirty="0" smtClean="0"/>
              <a:t>the local status of reindeer husbandry, climate change and land use change, and how </a:t>
            </a:r>
            <a:r>
              <a:rPr lang="en-GB" sz="2200" dirty="0"/>
              <a:t>traditional knowledge </a:t>
            </a:r>
            <a:r>
              <a:rPr lang="en-GB" sz="2200" dirty="0" smtClean="0"/>
              <a:t>is used </a:t>
            </a:r>
            <a:r>
              <a:rPr lang="en-GB" sz="2200" dirty="0"/>
              <a:t>and how traditional grazing land are lost. Subsequently, </a:t>
            </a:r>
            <a:r>
              <a:rPr lang="en-GB" sz="2200" dirty="0" smtClean="0"/>
              <a:t>the Arctic </a:t>
            </a:r>
            <a:r>
              <a:rPr lang="en-GB" sz="2200" dirty="0"/>
              <a:t>Council </a:t>
            </a:r>
            <a:r>
              <a:rPr lang="en-GB" sz="2200" dirty="0" smtClean="0"/>
              <a:t>project SDWG EALÁT-Information have communicated </a:t>
            </a:r>
            <a:r>
              <a:rPr lang="en-GB" sz="2200" dirty="0"/>
              <a:t>from these </a:t>
            </a:r>
            <a:r>
              <a:rPr lang="en-GB" sz="2200" dirty="0" smtClean="0"/>
              <a:t>community-based </a:t>
            </a:r>
            <a:r>
              <a:rPr lang="en-GB" sz="2200" dirty="0"/>
              <a:t>workshops to the </a:t>
            </a:r>
            <a:r>
              <a:rPr lang="en-GB" sz="2200" dirty="0" smtClean="0"/>
              <a:t>Arctic Council system and its Ministerial Meetings </a:t>
            </a:r>
            <a:r>
              <a:rPr lang="en-GB" sz="2200" dirty="0"/>
              <a:t>in Norway in </a:t>
            </a:r>
            <a:r>
              <a:rPr lang="en-GB" sz="2200" dirty="0" smtClean="0"/>
              <a:t>2009 and Greenland in 2011. IPY/ SDWG EALÁT have promoted </a:t>
            </a:r>
            <a:r>
              <a:rPr lang="en-GB" sz="2200" dirty="0"/>
              <a:t>local competence building for indigenous peoples. The challenge of </a:t>
            </a:r>
            <a:r>
              <a:rPr lang="en-GB" sz="2200" dirty="0" smtClean="0"/>
              <a:t>IPY/ SDWG EALÁT </a:t>
            </a:r>
            <a:r>
              <a:rPr lang="en-GB" sz="2200" dirty="0"/>
              <a:t>is to take reindeer herders’ knowledge into action for sustainable development of the Arctic and, in particular, to involve </a:t>
            </a:r>
            <a:r>
              <a:rPr lang="en-GB" sz="2200" dirty="0" smtClean="0"/>
              <a:t>Russian and </a:t>
            </a:r>
            <a:r>
              <a:rPr lang="en-GB" sz="2200" dirty="0"/>
              <a:t>Scandinavian </a:t>
            </a:r>
            <a:r>
              <a:rPr lang="en-GB" sz="2200" dirty="0" smtClean="0"/>
              <a:t>reindeer </a:t>
            </a:r>
            <a:r>
              <a:rPr lang="en-GB" sz="2200" dirty="0"/>
              <a:t>herders in this process. </a:t>
            </a:r>
            <a:r>
              <a:rPr lang="en-GB" sz="2200" dirty="0" smtClean="0"/>
              <a:t>The project also had as its mandate to be </a:t>
            </a:r>
            <a:r>
              <a:rPr lang="en-GB" sz="2200" u="sng" dirty="0" smtClean="0"/>
              <a:t>the voice of reindeer herders to the Arctic Council on  matters of climate change, land use change and adaptation. </a:t>
            </a:r>
            <a:endParaRPr lang="nb-NO" sz="2200" u="sng" dirty="0"/>
          </a:p>
        </p:txBody>
      </p:sp>
      <p:grpSp>
        <p:nvGrpSpPr>
          <p:cNvPr id="41" name="Gruppe 57"/>
          <p:cNvGrpSpPr/>
          <p:nvPr/>
        </p:nvGrpSpPr>
        <p:grpSpPr>
          <a:xfrm>
            <a:off x="31546800" y="23469600"/>
            <a:ext cx="2880320" cy="864096"/>
            <a:chOff x="5334027" y="6072226"/>
            <a:chExt cx="2524123" cy="738130"/>
          </a:xfrm>
        </p:grpSpPr>
        <p:pic>
          <p:nvPicPr>
            <p:cNvPr id="42" name="Picture 12" descr="AC logo"/>
            <p:cNvPicPr>
              <a:picLocks noChangeAspect="1" noChangeArrowheads="1"/>
            </p:cNvPicPr>
            <p:nvPr/>
          </p:nvPicPr>
          <p:blipFill>
            <a:blip r:embed="rId28" cstate="screen"/>
            <a:srcRect/>
            <a:stretch>
              <a:fillRect/>
            </a:stretch>
          </p:blipFill>
          <p:spPr bwMode="auto">
            <a:xfrm>
              <a:off x="5334027" y="6072226"/>
              <a:ext cx="2524123" cy="736880"/>
            </a:xfrm>
            <a:prstGeom prst="rect">
              <a:avLst/>
            </a:prstGeom>
            <a:noFill/>
          </p:spPr>
        </p:pic>
        <p:sp>
          <p:nvSpPr>
            <p:cNvPr id="43" name="Rektangel 42"/>
            <p:cNvSpPr/>
            <p:nvPr/>
          </p:nvSpPr>
          <p:spPr bwMode="auto">
            <a:xfrm flipV="1">
              <a:off x="6715141" y="6596067"/>
              <a:ext cx="1143009" cy="21428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b-NO" sz="1800" b="0" i="0" u="none" strike="noStrike" cap="none" normalizeH="0" baseline="0" smtClean="0">
                <a:ln>
                  <a:noFill/>
                </a:ln>
                <a:solidFill>
                  <a:schemeClr val="tx1"/>
                </a:solidFill>
                <a:effectLst/>
                <a:latin typeface="Arial" charset="0"/>
              </a:endParaRPr>
            </a:p>
          </p:txBody>
        </p:sp>
      </p:grpSp>
      <p:pic>
        <p:nvPicPr>
          <p:cNvPr id="44" name="Bilde 43" descr="IPY logo small.jpg"/>
          <p:cNvPicPr>
            <a:picLocks noChangeAspect="1"/>
          </p:cNvPicPr>
          <p:nvPr/>
        </p:nvPicPr>
        <p:blipFill>
          <a:blip r:embed="rId29" cstate="print"/>
          <a:stretch>
            <a:fillRect/>
          </a:stretch>
        </p:blipFill>
        <p:spPr>
          <a:xfrm>
            <a:off x="31546800" y="22245464"/>
            <a:ext cx="1124744" cy="1124744"/>
          </a:xfrm>
          <a:prstGeom prst="rect">
            <a:avLst/>
          </a:prstGeom>
        </p:spPr>
      </p:pic>
      <p:pic>
        <p:nvPicPr>
          <p:cNvPr id="51" name="Picture 8" descr="WRH-logo scannet medium"/>
          <p:cNvPicPr>
            <a:picLocks noChangeAspect="1" noChangeArrowheads="1"/>
          </p:cNvPicPr>
          <p:nvPr/>
        </p:nvPicPr>
        <p:blipFill>
          <a:blip r:embed="rId30" cstate="screen"/>
          <a:srcRect/>
          <a:stretch>
            <a:fillRect/>
          </a:stretch>
        </p:blipFill>
        <p:spPr bwMode="auto">
          <a:xfrm>
            <a:off x="15186394" y="40571065"/>
            <a:ext cx="2187206" cy="1567535"/>
          </a:xfrm>
          <a:prstGeom prst="rect">
            <a:avLst/>
          </a:prstGeom>
          <a:noFill/>
        </p:spPr>
      </p:pic>
      <p:pic>
        <p:nvPicPr>
          <p:cNvPr id="52" name="Picture 9" descr="WRH tekst"/>
          <p:cNvPicPr>
            <a:picLocks noChangeAspect="1" noChangeArrowheads="1"/>
          </p:cNvPicPr>
          <p:nvPr/>
        </p:nvPicPr>
        <p:blipFill>
          <a:blip r:embed="rId31" cstate="screen"/>
          <a:srcRect/>
          <a:stretch>
            <a:fillRect/>
          </a:stretch>
        </p:blipFill>
        <p:spPr bwMode="auto">
          <a:xfrm>
            <a:off x="17373600" y="41414663"/>
            <a:ext cx="4120113" cy="516121"/>
          </a:xfrm>
          <a:prstGeom prst="rect">
            <a:avLst/>
          </a:prstGeom>
          <a:noFill/>
        </p:spPr>
      </p:pic>
      <p:pic>
        <p:nvPicPr>
          <p:cNvPr id="53" name="Picture 11" descr="IPY_2COL-black-white-blue[illustrator8][1]"/>
          <p:cNvPicPr>
            <a:picLocks noChangeAspect="1" noChangeArrowheads="1"/>
          </p:cNvPicPr>
          <p:nvPr/>
        </p:nvPicPr>
        <p:blipFill>
          <a:blip r:embed="rId32" cstate="screen"/>
          <a:srcRect/>
          <a:stretch>
            <a:fillRect/>
          </a:stretch>
        </p:blipFill>
        <p:spPr bwMode="auto">
          <a:xfrm>
            <a:off x="21412200" y="39624000"/>
            <a:ext cx="2133599" cy="2133600"/>
          </a:xfrm>
          <a:prstGeom prst="rect">
            <a:avLst/>
          </a:prstGeom>
          <a:noFill/>
        </p:spPr>
      </p:pic>
      <p:pic>
        <p:nvPicPr>
          <p:cNvPr id="54" name="Picture 13" descr="PolarYear_cmyk_highquality"/>
          <p:cNvPicPr>
            <a:picLocks noChangeAspect="1" noChangeArrowheads="1"/>
          </p:cNvPicPr>
          <p:nvPr/>
        </p:nvPicPr>
        <p:blipFill>
          <a:blip r:embed="rId33" cstate="screen"/>
          <a:srcRect/>
          <a:stretch>
            <a:fillRect/>
          </a:stretch>
        </p:blipFill>
        <p:spPr bwMode="auto">
          <a:xfrm>
            <a:off x="24384000" y="39776400"/>
            <a:ext cx="5325139" cy="801872"/>
          </a:xfrm>
          <a:prstGeom prst="rect">
            <a:avLst/>
          </a:prstGeom>
          <a:noFill/>
          <a:ln w="9525">
            <a:noFill/>
            <a:miter lim="800000"/>
            <a:headEnd/>
            <a:tailEnd/>
          </a:ln>
        </p:spPr>
      </p:pic>
      <p:pic>
        <p:nvPicPr>
          <p:cNvPr id="55" name="Picture 2"/>
          <p:cNvPicPr>
            <a:picLocks noChangeAspect="1" noChangeArrowheads="1"/>
          </p:cNvPicPr>
          <p:nvPr/>
        </p:nvPicPr>
        <p:blipFill>
          <a:blip r:embed="rId34" cstate="screen"/>
          <a:srcRect/>
          <a:stretch>
            <a:fillRect/>
          </a:stretch>
        </p:blipFill>
        <p:spPr bwMode="auto">
          <a:xfrm>
            <a:off x="20878800" y="41975513"/>
            <a:ext cx="3210116" cy="544087"/>
          </a:xfrm>
          <a:prstGeom prst="rect">
            <a:avLst/>
          </a:prstGeom>
          <a:noFill/>
          <a:ln w="9525">
            <a:noFill/>
            <a:miter lim="800000"/>
            <a:headEnd/>
            <a:tailEnd/>
          </a:ln>
        </p:spPr>
      </p:pic>
      <p:pic>
        <p:nvPicPr>
          <p:cNvPr id="57" name="Bilde 56" descr="AC logo.gif"/>
          <p:cNvPicPr>
            <a:picLocks noChangeAspect="1"/>
          </p:cNvPicPr>
          <p:nvPr/>
        </p:nvPicPr>
        <p:blipFill>
          <a:blip r:embed="rId35" cstate="screen"/>
          <a:stretch>
            <a:fillRect/>
          </a:stretch>
        </p:blipFill>
        <p:spPr>
          <a:xfrm>
            <a:off x="16056048" y="39647037"/>
            <a:ext cx="4213152" cy="1196163"/>
          </a:xfrm>
          <a:prstGeom prst="rect">
            <a:avLst/>
          </a:prstGeom>
        </p:spPr>
      </p:pic>
      <p:sp>
        <p:nvSpPr>
          <p:cNvPr id="58" name="TextBox 64"/>
          <p:cNvSpPr txBox="1">
            <a:spLocks noChangeArrowheads="1"/>
          </p:cNvSpPr>
          <p:nvPr/>
        </p:nvSpPr>
        <p:spPr bwMode="auto">
          <a:xfrm>
            <a:off x="17209396" y="42635269"/>
            <a:ext cx="5410200" cy="646331"/>
          </a:xfrm>
          <a:prstGeom prst="rect">
            <a:avLst/>
          </a:prstGeom>
          <a:noFill/>
          <a:ln w="9525">
            <a:noFill/>
            <a:miter lim="800000"/>
            <a:headEnd/>
            <a:tailEnd/>
          </a:ln>
        </p:spPr>
        <p:txBody>
          <a:bodyPr wrap="square">
            <a:spAutoFit/>
          </a:bodyPr>
          <a:lstStyle/>
          <a:p>
            <a:r>
              <a:rPr lang="en-US" sz="1800" b="1" dirty="0" smtClean="0">
                <a:solidFill>
                  <a:schemeClr val="tx2">
                    <a:lumMod val="50000"/>
                  </a:schemeClr>
                </a:solidFill>
                <a:latin typeface="Calibri" pitchFamily="34" charset="0"/>
              </a:rPr>
              <a:t>University of the Arctic EALÁT Institute </a:t>
            </a:r>
          </a:p>
          <a:p>
            <a:r>
              <a:rPr lang="en-US" sz="1800" b="1" dirty="0" smtClean="0">
                <a:solidFill>
                  <a:schemeClr val="tx2">
                    <a:lumMod val="50000"/>
                  </a:schemeClr>
                </a:solidFill>
                <a:latin typeface="Calibri" pitchFamily="34" charset="0"/>
              </a:rPr>
              <a:t>for Circumpolar Reindeer Husbandry</a:t>
            </a:r>
            <a:endParaRPr lang="en-US" sz="1800" b="1" dirty="0">
              <a:solidFill>
                <a:schemeClr val="tx2">
                  <a:lumMod val="50000"/>
                </a:schemeClr>
              </a:solidFill>
              <a:latin typeface="Calibri" pitchFamily="34" charset="0"/>
            </a:endParaRPr>
          </a:p>
        </p:txBody>
      </p:sp>
      <p:sp>
        <p:nvSpPr>
          <p:cNvPr id="60" name="TextBox 63"/>
          <p:cNvSpPr txBox="1"/>
          <p:nvPr/>
        </p:nvSpPr>
        <p:spPr>
          <a:xfrm>
            <a:off x="31165800" y="36423600"/>
            <a:ext cx="5715000" cy="578619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2000" dirty="0" smtClean="0">
                <a:latin typeface="Calibri" pitchFamily="34" charset="0"/>
              </a:rPr>
              <a:t>The major challenges of climate change and changed use of the Arctic are interrelated. Furthermore, they come on top of every other challenge faced by circumpolar indigenous reindeer herding communities.</a:t>
            </a:r>
            <a:r>
              <a:rPr lang="en-US" sz="2000" i="1" dirty="0" smtClean="0">
                <a:latin typeface="Calibri" pitchFamily="34" charset="0"/>
              </a:rPr>
              <a:t> </a:t>
            </a:r>
          </a:p>
          <a:p>
            <a:endParaRPr lang="en-US" sz="2000" i="1" dirty="0" smtClean="0">
              <a:latin typeface="Calibri" pitchFamily="34" charset="0"/>
            </a:endParaRPr>
          </a:p>
          <a:p>
            <a:r>
              <a:rPr lang="en-US" sz="2000" i="1" dirty="0" smtClean="0">
                <a:latin typeface="Calibri" pitchFamily="34" charset="0"/>
              </a:rPr>
              <a:t>“…We parliamentarians strongly believe the impact of climate change to be a matter of urgency.  The climate change already has a strong impact on the living conditions of the Arctic indigenous peoples.  And, if the ice disappears for large parts of the year, we will see an explosion in human activities in the Arctic.  We need to find ways to regulate this activity and keep ahead of the development.” </a:t>
            </a:r>
          </a:p>
          <a:p>
            <a:endParaRPr lang="en-US" sz="1000" i="1" dirty="0" smtClean="0">
              <a:latin typeface="Calibri" pitchFamily="34" charset="0"/>
            </a:endParaRPr>
          </a:p>
          <a:p>
            <a:r>
              <a:rPr lang="en-US" sz="2000" dirty="0" smtClean="0">
                <a:latin typeface="Calibri" pitchFamily="34" charset="0"/>
              </a:rPr>
              <a:t>Mrs. Hill Marta Solberg, Chair of the Standing Committee of Parliamentarians in the Arctic, Arctic Council Ministerial Meeting, </a:t>
            </a:r>
            <a:r>
              <a:rPr lang="en-US" sz="2000" dirty="0" err="1" smtClean="0">
                <a:latin typeface="Calibri" pitchFamily="34" charset="0"/>
              </a:rPr>
              <a:t>Salekhard</a:t>
            </a:r>
            <a:r>
              <a:rPr lang="en-US" sz="2000" dirty="0" smtClean="0">
                <a:latin typeface="Calibri" pitchFamily="34" charset="0"/>
              </a:rPr>
              <a:t>, Russia,  October 2006.</a:t>
            </a:r>
          </a:p>
        </p:txBody>
      </p:sp>
      <p:sp>
        <p:nvSpPr>
          <p:cNvPr id="62" name="TextBox 60"/>
          <p:cNvSpPr txBox="1"/>
          <p:nvPr/>
        </p:nvSpPr>
        <p:spPr>
          <a:xfrm>
            <a:off x="1447800" y="29684752"/>
            <a:ext cx="12649200" cy="1862048"/>
          </a:xfrm>
          <a:prstGeom prst="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pPr defTabSz="5016124" fontAlgn="auto">
              <a:spcBef>
                <a:spcPts val="0"/>
              </a:spcBef>
              <a:spcAft>
                <a:spcPts val="0"/>
              </a:spcAft>
              <a:defRPr/>
            </a:pPr>
            <a:r>
              <a:rPr lang="en-US" sz="2000" b="1" dirty="0" smtClean="0"/>
              <a:t>“</a:t>
            </a:r>
            <a:r>
              <a:rPr lang="en-US" sz="2000" b="1" i="1" dirty="0" err="1" smtClean="0"/>
              <a:t>Ealát</a:t>
            </a:r>
            <a:r>
              <a:rPr lang="en-US" sz="2000" b="1" dirty="0" smtClean="0"/>
              <a:t>” is a word from the indigenous Sámi language, meaning “</a:t>
            </a:r>
            <a:r>
              <a:rPr lang="en-US" sz="2000" b="1" i="1" dirty="0" smtClean="0"/>
              <a:t>good pasture</a:t>
            </a:r>
            <a:r>
              <a:rPr lang="en-US" sz="2000" b="1" dirty="0" smtClean="0"/>
              <a:t>” or “</a:t>
            </a:r>
            <a:r>
              <a:rPr lang="en-US" sz="2000" b="1" i="1" dirty="0" smtClean="0"/>
              <a:t>good pasture conditions</a:t>
            </a:r>
            <a:r>
              <a:rPr lang="en-US" sz="2000" b="1" dirty="0" smtClean="0"/>
              <a:t>”, or “</a:t>
            </a:r>
            <a:r>
              <a:rPr lang="en-US" sz="2000" b="1" i="1" dirty="0" smtClean="0"/>
              <a:t>something to live on</a:t>
            </a:r>
            <a:r>
              <a:rPr lang="en-US" sz="2000" b="1" dirty="0" smtClean="0"/>
              <a:t>” (also reflecting the dimension of reindeer’s </a:t>
            </a:r>
            <a:r>
              <a:rPr lang="en-US" sz="2000" b="1" i="1" dirty="0" smtClean="0"/>
              <a:t>access to food </a:t>
            </a:r>
            <a:r>
              <a:rPr lang="en-US" sz="2000" b="1" dirty="0" smtClean="0"/>
              <a:t>through </a:t>
            </a:r>
            <a:r>
              <a:rPr lang="en-US" sz="2000" b="1" dirty="0" err="1" smtClean="0"/>
              <a:t>snowlayers</a:t>
            </a:r>
            <a:r>
              <a:rPr lang="en-US" sz="2000" b="1" dirty="0" smtClean="0"/>
              <a:t>). It is related to the word “</a:t>
            </a:r>
            <a:r>
              <a:rPr lang="en-US" sz="2000" b="1" i="1" dirty="0" err="1" smtClean="0"/>
              <a:t>eallu</a:t>
            </a:r>
            <a:r>
              <a:rPr lang="en-US" sz="2000" b="1" dirty="0" smtClean="0"/>
              <a:t>”, meaning “</a:t>
            </a:r>
            <a:r>
              <a:rPr lang="en-US" sz="2000" b="1" i="1" dirty="0" smtClean="0"/>
              <a:t>[reindeer] herd</a:t>
            </a:r>
            <a:r>
              <a:rPr lang="en-US" sz="2000" b="1" dirty="0" smtClean="0"/>
              <a:t>”. Both these two words stems from the Sámi word “</a:t>
            </a:r>
            <a:r>
              <a:rPr lang="en-US" sz="2000" b="1" i="1" dirty="0" err="1" smtClean="0"/>
              <a:t>eallin</a:t>
            </a:r>
            <a:r>
              <a:rPr lang="en-US" sz="2000" b="1" dirty="0" smtClean="0"/>
              <a:t>”, meaning “</a:t>
            </a:r>
            <a:r>
              <a:rPr lang="en-US" sz="2000" b="1" i="1" dirty="0" smtClean="0"/>
              <a:t>life</a:t>
            </a:r>
            <a:r>
              <a:rPr lang="en-US" sz="2000" b="1" dirty="0" smtClean="0"/>
              <a:t>”. </a:t>
            </a:r>
          </a:p>
          <a:p>
            <a:pPr defTabSz="5016124" fontAlgn="auto">
              <a:spcBef>
                <a:spcPts val="0"/>
              </a:spcBef>
              <a:spcAft>
                <a:spcPts val="0"/>
              </a:spcAft>
              <a:defRPr/>
            </a:pPr>
            <a:endParaRPr lang="en-US" sz="1500" b="1" dirty="0"/>
          </a:p>
          <a:p>
            <a:pPr defTabSz="5016124" fontAlgn="auto">
              <a:spcBef>
                <a:spcPts val="0"/>
              </a:spcBef>
              <a:spcAft>
                <a:spcPts val="0"/>
              </a:spcAft>
              <a:defRPr/>
            </a:pPr>
            <a:r>
              <a:rPr lang="en-US" sz="2000" b="1" dirty="0" smtClean="0"/>
              <a:t>In other words, the pasture is the foundation for the reindeer herd, and the reindeer herd is the foundation for the lives of the reindeer herding peoples. </a:t>
            </a:r>
            <a:endParaRPr lang="en-US" sz="1600" dirty="0"/>
          </a:p>
        </p:txBody>
      </p:sp>
      <p:pic>
        <p:nvPicPr>
          <p:cNvPr id="65" name="Picture 5" descr="DSCN3854"/>
          <p:cNvPicPr>
            <a:picLocks noChangeAspect="1" noChangeArrowheads="1"/>
          </p:cNvPicPr>
          <p:nvPr/>
        </p:nvPicPr>
        <p:blipFill>
          <a:blip r:embed="rId36" cstate="print"/>
          <a:stretch>
            <a:fillRect/>
          </a:stretch>
        </p:blipFill>
        <p:spPr bwMode="auto">
          <a:xfrm>
            <a:off x="5541974" y="39471600"/>
            <a:ext cx="2167426" cy="2971800"/>
          </a:xfrm>
          <a:prstGeom prst="rect">
            <a:avLst/>
          </a:prstGeom>
          <a:noFill/>
          <a:ln w="9525">
            <a:noFill/>
            <a:miter lim="800000"/>
            <a:headEnd/>
            <a:tailEnd/>
          </a:ln>
        </p:spPr>
      </p:pic>
      <p:sp>
        <p:nvSpPr>
          <p:cNvPr id="67" name="TextBox 55"/>
          <p:cNvSpPr txBox="1"/>
          <p:nvPr/>
        </p:nvSpPr>
        <p:spPr>
          <a:xfrm>
            <a:off x="1447800" y="43129200"/>
            <a:ext cx="12649200" cy="30777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defTabSz="5016124" fontAlgn="auto">
              <a:spcBef>
                <a:spcPts val="0"/>
              </a:spcBef>
              <a:spcAft>
                <a:spcPts val="0"/>
              </a:spcAft>
              <a:defRPr/>
            </a:pPr>
            <a:r>
              <a:rPr lang="en-US" sz="1400" dirty="0" err="1" smtClean="0"/>
              <a:t>Pics</a:t>
            </a:r>
            <a:r>
              <a:rPr lang="en-US" sz="1400" dirty="0" smtClean="0"/>
              <a:t> by  ICR/ EALÁT/ </a:t>
            </a:r>
            <a:r>
              <a:rPr lang="en-US" sz="1400" dirty="0" err="1" smtClean="0"/>
              <a:t>P.Burgess</a:t>
            </a:r>
            <a:r>
              <a:rPr lang="en-US" sz="1400" dirty="0" smtClean="0"/>
              <a:t>, </a:t>
            </a:r>
            <a:r>
              <a:rPr lang="en-US" sz="1400" dirty="0" err="1" smtClean="0"/>
              <a:t>A.Oskal</a:t>
            </a:r>
            <a:r>
              <a:rPr lang="en-US" sz="1400" dirty="0" smtClean="0"/>
              <a:t>, </a:t>
            </a:r>
            <a:r>
              <a:rPr lang="en-US" sz="1400" dirty="0" err="1" smtClean="0"/>
              <a:t>S.D.Mathiesen</a:t>
            </a:r>
            <a:r>
              <a:rPr lang="en-US" sz="1400" dirty="0" smtClean="0"/>
              <a:t>, </a:t>
            </a:r>
            <a:r>
              <a:rPr lang="en-US" sz="1400" dirty="0" err="1" smtClean="0"/>
              <a:t>J.M.Turi</a:t>
            </a:r>
            <a:r>
              <a:rPr lang="en-US" sz="1400" dirty="0" smtClean="0"/>
              <a:t>, </a:t>
            </a:r>
            <a:r>
              <a:rPr lang="en-US" sz="1400" dirty="0" err="1" smtClean="0"/>
              <a:t>A.Degteva</a:t>
            </a:r>
            <a:r>
              <a:rPr lang="en-US" sz="1400" dirty="0" smtClean="0"/>
              <a:t>, </a:t>
            </a:r>
            <a:r>
              <a:rPr lang="en-US" sz="1400" dirty="0" err="1" smtClean="0"/>
              <a:t>E.I.Turi</a:t>
            </a:r>
            <a:r>
              <a:rPr lang="en-US" sz="1400" dirty="0" smtClean="0"/>
              <a:t>, A. </a:t>
            </a:r>
            <a:r>
              <a:rPr lang="en-US" sz="1400" dirty="0" err="1" smtClean="0"/>
              <a:t>Kuitsky</a:t>
            </a:r>
            <a:r>
              <a:rPr lang="en-US" sz="1400" dirty="0" smtClean="0"/>
              <a:t>, </a:t>
            </a:r>
            <a:r>
              <a:rPr lang="en-US" sz="1400" dirty="0" err="1" smtClean="0"/>
              <a:t>G.Nakhodkin</a:t>
            </a:r>
            <a:r>
              <a:rPr lang="en-US" sz="1400" dirty="0" smtClean="0"/>
              <a:t>, </a:t>
            </a:r>
            <a:r>
              <a:rPr lang="en-US" sz="1400" dirty="0" err="1" smtClean="0"/>
              <a:t>R.Pravettoni</a:t>
            </a:r>
            <a:r>
              <a:rPr lang="en-US" sz="1400" dirty="0" smtClean="0"/>
              <a:t> and S. </a:t>
            </a:r>
            <a:r>
              <a:rPr lang="en-US" sz="1400" dirty="0" err="1" smtClean="0"/>
              <a:t>Skaltje</a:t>
            </a:r>
            <a:r>
              <a:rPr lang="en-US" sz="1400" dirty="0" smtClean="0"/>
              <a:t>.  </a:t>
            </a:r>
            <a:endParaRPr lang="en-US" sz="1400" dirty="0"/>
          </a:p>
        </p:txBody>
      </p:sp>
      <p:sp>
        <p:nvSpPr>
          <p:cNvPr id="69" name="TextBox 55"/>
          <p:cNvSpPr txBox="1"/>
          <p:nvPr/>
        </p:nvSpPr>
        <p:spPr>
          <a:xfrm>
            <a:off x="30937200" y="43129200"/>
            <a:ext cx="11658600" cy="30777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r" defTabSz="5016124" fontAlgn="auto">
              <a:spcBef>
                <a:spcPts val="0"/>
              </a:spcBef>
              <a:spcAft>
                <a:spcPts val="0"/>
              </a:spcAft>
              <a:defRPr/>
            </a:pPr>
            <a:r>
              <a:rPr lang="en-US" sz="1400" dirty="0" smtClean="0"/>
              <a:t>Graphics by ICR/ EALÁT, IPCC, NASA and IPY EALÁT/ Norwegian Meteorological Institute. </a:t>
            </a:r>
            <a:endParaRPr lang="en-US" sz="1400" dirty="0"/>
          </a:p>
        </p:txBody>
      </p:sp>
      <p:sp>
        <p:nvSpPr>
          <p:cNvPr id="71" name="TextBox 3"/>
          <p:cNvSpPr txBox="1"/>
          <p:nvPr/>
        </p:nvSpPr>
        <p:spPr>
          <a:xfrm>
            <a:off x="14478000" y="10449848"/>
            <a:ext cx="16230600" cy="3647152"/>
          </a:xfrm>
          <a:prstGeom prst="rect">
            <a:avLst/>
          </a:prstGeom>
          <a:noFill/>
        </p:spPr>
        <p:style>
          <a:lnRef idx="1">
            <a:schemeClr val="dk1"/>
          </a:lnRef>
          <a:fillRef idx="2">
            <a:schemeClr val="dk1"/>
          </a:fillRef>
          <a:effectRef idx="1">
            <a:schemeClr val="dk1"/>
          </a:effectRef>
          <a:fontRef idx="minor">
            <a:schemeClr val="dk1"/>
          </a:fontRef>
        </p:style>
        <p:txBody>
          <a:bodyPr>
            <a:spAutoFit/>
          </a:bodyPr>
          <a:lstStyle/>
          <a:p>
            <a:pPr defTabSz="5016124" fontAlgn="auto">
              <a:lnSpc>
                <a:spcPct val="150000"/>
              </a:lnSpc>
              <a:spcBef>
                <a:spcPts val="0"/>
              </a:spcBef>
              <a:spcAft>
                <a:spcPts val="0"/>
              </a:spcAft>
              <a:defRPr/>
            </a:pPr>
            <a:r>
              <a:rPr lang="en-GB" sz="2200" i="1" dirty="0" smtClean="0">
                <a:solidFill>
                  <a:schemeClr val="tx1"/>
                </a:solidFill>
              </a:rPr>
              <a:t>SDWG </a:t>
            </a:r>
            <a:r>
              <a:rPr lang="en-GB" sz="2200" i="1" dirty="0">
                <a:solidFill>
                  <a:schemeClr val="tx1"/>
                </a:solidFill>
              </a:rPr>
              <a:t>EALÁT-Information: Reindeer Husbandry, Traditional Knowledge and Adaptation to Climate Change and Loss of Pastures </a:t>
            </a:r>
            <a:r>
              <a:rPr lang="en-GB" sz="2200" dirty="0">
                <a:solidFill>
                  <a:schemeClr val="tx1"/>
                </a:solidFill>
              </a:rPr>
              <a:t>was </a:t>
            </a:r>
            <a:r>
              <a:rPr lang="en-GB" sz="2200" dirty="0" smtClean="0">
                <a:solidFill>
                  <a:schemeClr val="tx1"/>
                </a:solidFill>
              </a:rPr>
              <a:t>a part </a:t>
            </a:r>
            <a:r>
              <a:rPr lang="en-GB" sz="2200" dirty="0">
                <a:solidFill>
                  <a:schemeClr val="tx1"/>
                </a:solidFill>
              </a:rPr>
              <a:t>of IPY EALÁT Network Study (IPY#399). </a:t>
            </a:r>
            <a:r>
              <a:rPr lang="en-GB" sz="2200" dirty="0" smtClean="0">
                <a:solidFill>
                  <a:schemeClr val="tx1"/>
                </a:solidFill>
              </a:rPr>
              <a:t>SDWG </a:t>
            </a:r>
            <a:r>
              <a:rPr lang="en-GB" sz="2200" dirty="0">
                <a:solidFill>
                  <a:schemeClr val="tx1"/>
                </a:solidFill>
              </a:rPr>
              <a:t>EALÁT-Information was an Arctic Council project initiated by the Arctic Council Regular Observer Organisation </a:t>
            </a:r>
            <a:r>
              <a:rPr lang="en-GB" sz="2200" i="1" dirty="0">
                <a:solidFill>
                  <a:schemeClr val="tx1"/>
                </a:solidFill>
              </a:rPr>
              <a:t>Association of World Reindeer </a:t>
            </a:r>
            <a:r>
              <a:rPr lang="en-GB" sz="2200" i="1" dirty="0" smtClean="0">
                <a:solidFill>
                  <a:schemeClr val="tx1"/>
                </a:solidFill>
              </a:rPr>
              <a:t>Herders (WRH) and International Centre for Reindeer Husbandry (ICR)</a:t>
            </a:r>
            <a:r>
              <a:rPr lang="en-GB" sz="2200" dirty="0" smtClean="0">
                <a:solidFill>
                  <a:schemeClr val="tx1"/>
                </a:solidFill>
              </a:rPr>
              <a:t>, while it was hosted in the Arctic Council by Norway. </a:t>
            </a:r>
            <a:r>
              <a:rPr lang="en-GB" sz="2200" dirty="0">
                <a:solidFill>
                  <a:schemeClr val="tx1"/>
                </a:solidFill>
              </a:rPr>
              <a:t>The project </a:t>
            </a:r>
            <a:r>
              <a:rPr lang="en-GB" sz="2200" dirty="0" smtClean="0">
                <a:solidFill>
                  <a:schemeClr val="tx1"/>
                </a:solidFill>
              </a:rPr>
              <a:t> ran from 2007 to 2011, and was </a:t>
            </a:r>
            <a:r>
              <a:rPr lang="en-GB" sz="2200" dirty="0">
                <a:solidFill>
                  <a:schemeClr val="tx1"/>
                </a:solidFill>
              </a:rPr>
              <a:t>funded by, among others, </a:t>
            </a:r>
            <a:r>
              <a:rPr lang="en-GB" sz="2200" dirty="0" smtClean="0">
                <a:solidFill>
                  <a:schemeClr val="tx1"/>
                </a:solidFill>
              </a:rPr>
              <a:t>the Norwegian Ministry of Foreign Affairs (main contributor), Nordic Council of Ministers, The Research Council of Norway, The Sámi Parliament of Sweden, the Finnish Ministry of Foreign Affairs, </a:t>
            </a:r>
            <a:r>
              <a:rPr lang="en-GB" sz="2200" dirty="0" err="1" smtClean="0">
                <a:solidFill>
                  <a:schemeClr val="tx1"/>
                </a:solidFill>
              </a:rPr>
              <a:t>Yamalo-Nenets</a:t>
            </a:r>
            <a:r>
              <a:rPr lang="en-GB" sz="2200" dirty="0" smtClean="0">
                <a:solidFill>
                  <a:schemeClr val="tx1"/>
                </a:solidFill>
              </a:rPr>
              <a:t> Autonomous </a:t>
            </a:r>
            <a:r>
              <a:rPr lang="en-GB" sz="2200" dirty="0" err="1" smtClean="0">
                <a:solidFill>
                  <a:schemeClr val="tx1"/>
                </a:solidFill>
              </a:rPr>
              <a:t>Okrug</a:t>
            </a:r>
            <a:r>
              <a:rPr lang="en-GB" sz="2200" dirty="0" smtClean="0">
                <a:solidFill>
                  <a:schemeClr val="tx1"/>
                </a:solidFill>
              </a:rPr>
              <a:t>, </a:t>
            </a:r>
            <a:r>
              <a:rPr lang="en-GB" sz="2200" dirty="0" err="1" smtClean="0">
                <a:solidFill>
                  <a:schemeClr val="tx1"/>
                </a:solidFill>
              </a:rPr>
              <a:t>Sakha</a:t>
            </a:r>
            <a:r>
              <a:rPr lang="en-GB" sz="2200" dirty="0" smtClean="0">
                <a:solidFill>
                  <a:schemeClr val="tx1"/>
                </a:solidFill>
              </a:rPr>
              <a:t> (</a:t>
            </a:r>
            <a:r>
              <a:rPr lang="en-GB" sz="2200" dirty="0" err="1" smtClean="0">
                <a:solidFill>
                  <a:schemeClr val="tx1"/>
                </a:solidFill>
              </a:rPr>
              <a:t>Yakutia</a:t>
            </a:r>
            <a:r>
              <a:rPr lang="en-GB" sz="2200" dirty="0" smtClean="0">
                <a:solidFill>
                  <a:schemeClr val="tx1"/>
                </a:solidFill>
              </a:rPr>
              <a:t>) Republic, the Norwegian Ministry of Reform and Government Administration, and International Centre for Reindeer Husbandry.  The project has also been supported by </a:t>
            </a:r>
            <a:r>
              <a:rPr lang="en-GB" sz="2200" dirty="0" err="1" smtClean="0">
                <a:solidFill>
                  <a:schemeClr val="tx1"/>
                </a:solidFill>
              </a:rPr>
              <a:t>UArctic</a:t>
            </a:r>
            <a:r>
              <a:rPr lang="en-GB" sz="2200" dirty="0" smtClean="0">
                <a:solidFill>
                  <a:schemeClr val="tx1"/>
                </a:solidFill>
              </a:rPr>
              <a:t> and Arctic Portal, Iceland. </a:t>
            </a:r>
            <a:endParaRPr lang="en-GB" sz="2200" dirty="0">
              <a:solidFill>
                <a:schemeClr val="tx1"/>
              </a:solidFill>
            </a:endParaRPr>
          </a:p>
        </p:txBody>
      </p:sp>
      <p:sp>
        <p:nvSpPr>
          <p:cNvPr id="72" name="TextBox 63"/>
          <p:cNvSpPr txBox="1"/>
          <p:nvPr/>
        </p:nvSpPr>
        <p:spPr>
          <a:xfrm>
            <a:off x="15392400" y="16383001"/>
            <a:ext cx="14401800" cy="615553"/>
          </a:xfrm>
          <a:prstGeom prst="rect">
            <a:avLst/>
          </a:prstGeom>
          <a:solidFill>
            <a:schemeClr val="tx2">
              <a:alpha val="64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defTabSz="5016124" fontAlgn="auto">
              <a:spcBef>
                <a:spcPts val="0"/>
              </a:spcBef>
              <a:spcAft>
                <a:spcPts val="0"/>
              </a:spcAft>
              <a:defRPr/>
            </a:pPr>
            <a:r>
              <a:rPr lang="en-US" sz="3400" b="1" dirty="0" smtClean="0">
                <a:solidFill>
                  <a:schemeClr val="bg1"/>
                </a:solidFill>
              </a:rPr>
              <a:t>Circumpolar Reindeer Husbandry – Areas and Peoples</a:t>
            </a:r>
            <a:endParaRPr lang="en-US" sz="3400" b="1" dirty="0">
              <a:solidFill>
                <a:schemeClr val="bg1"/>
              </a:solidFill>
            </a:endParaRPr>
          </a:p>
        </p:txBody>
      </p:sp>
      <p:pic>
        <p:nvPicPr>
          <p:cNvPr id="75" name="Picture 5" descr="DSCN3854"/>
          <p:cNvPicPr>
            <a:picLocks noChangeAspect="1" noChangeArrowheads="1"/>
          </p:cNvPicPr>
          <p:nvPr/>
        </p:nvPicPr>
        <p:blipFill>
          <a:blip r:embed="rId37" cstate="print"/>
          <a:stretch>
            <a:fillRect/>
          </a:stretch>
        </p:blipFill>
        <p:spPr bwMode="auto">
          <a:xfrm>
            <a:off x="7848600" y="39479323"/>
            <a:ext cx="2146161" cy="2964077"/>
          </a:xfrm>
          <a:prstGeom prst="rect">
            <a:avLst/>
          </a:prstGeom>
          <a:noFill/>
          <a:ln w="9525">
            <a:noFill/>
            <a:miter lim="800000"/>
            <a:headEnd/>
            <a:tailEnd/>
          </a:ln>
        </p:spPr>
      </p:pic>
      <p:sp>
        <p:nvSpPr>
          <p:cNvPr id="61" name="TextBox 60"/>
          <p:cNvSpPr txBox="1"/>
          <p:nvPr/>
        </p:nvSpPr>
        <p:spPr>
          <a:xfrm>
            <a:off x="1447800" y="21793200"/>
            <a:ext cx="12649200" cy="760208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defTabSz="5016124" fontAlgn="auto">
              <a:spcBef>
                <a:spcPts val="0"/>
              </a:spcBef>
              <a:spcAft>
                <a:spcPts val="0"/>
              </a:spcAft>
              <a:defRPr/>
            </a:pPr>
            <a:r>
              <a:rPr lang="en-US" sz="2200" b="1" dirty="0" smtClean="0"/>
              <a:t>IPY EALÁT Network Study - Reindeer </a:t>
            </a:r>
            <a:r>
              <a:rPr lang="en-US" sz="2200" b="1" dirty="0"/>
              <a:t>Husbandry in a Changing </a:t>
            </a:r>
            <a:r>
              <a:rPr lang="en-US" sz="2200" b="1" dirty="0" smtClean="0"/>
              <a:t>Climate</a:t>
            </a:r>
          </a:p>
          <a:p>
            <a:pPr defTabSz="5016124" fontAlgn="auto">
              <a:spcBef>
                <a:spcPts val="0"/>
              </a:spcBef>
              <a:spcAft>
                <a:spcPts val="0"/>
              </a:spcAft>
              <a:defRPr/>
            </a:pPr>
            <a:endParaRPr lang="en-US" sz="1600" dirty="0" smtClean="0"/>
          </a:p>
          <a:p>
            <a:pPr defTabSz="5016124" fontAlgn="auto">
              <a:spcBef>
                <a:spcPts val="0"/>
              </a:spcBef>
              <a:spcAft>
                <a:spcPts val="0"/>
              </a:spcAft>
              <a:defRPr/>
            </a:pPr>
            <a:r>
              <a:rPr lang="en-US" sz="2000" dirty="0" smtClean="0"/>
              <a:t>Today, major challenges for circumpolar reindeer husbandry have emerged:</a:t>
            </a:r>
            <a:endParaRPr lang="en-US" sz="2000" dirty="0"/>
          </a:p>
          <a:p>
            <a:pPr marL="457200" indent="-228600" defTabSz="5016124" fontAlgn="auto">
              <a:spcBef>
                <a:spcPts val="0"/>
              </a:spcBef>
              <a:spcAft>
                <a:spcPts val="0"/>
              </a:spcAft>
              <a:buFont typeface="Arial" pitchFamily="34" charset="0"/>
              <a:buChar char="•"/>
              <a:defRPr/>
            </a:pPr>
            <a:r>
              <a:rPr lang="en-US" sz="2000" i="1" u="sng" dirty="0"/>
              <a:t>Climate change and </a:t>
            </a:r>
            <a:r>
              <a:rPr lang="en-US" sz="2000" i="1" u="sng" dirty="0" smtClean="0"/>
              <a:t>rapid </a:t>
            </a:r>
            <a:r>
              <a:rPr lang="en-US" sz="2000" i="1" u="sng" dirty="0"/>
              <a:t>development</a:t>
            </a:r>
            <a:r>
              <a:rPr lang="en-US" sz="2000" i="1" dirty="0"/>
              <a:t> are increasingly creating major changes in the physical environment, ecology, and cultures of Arctic indigenous reindeer </a:t>
            </a:r>
            <a:r>
              <a:rPr lang="en-US" sz="2000" i="1" dirty="0" smtClean="0"/>
              <a:t>herders </a:t>
            </a:r>
            <a:endParaRPr lang="en-US" sz="2000" dirty="0"/>
          </a:p>
          <a:p>
            <a:pPr marL="457200" indent="-228600" defTabSz="5016124" fontAlgn="auto">
              <a:spcBef>
                <a:spcPts val="0"/>
              </a:spcBef>
              <a:spcAft>
                <a:spcPts val="0"/>
              </a:spcAft>
              <a:buFont typeface="Arial" pitchFamily="34" charset="0"/>
              <a:buChar char="•"/>
              <a:defRPr/>
            </a:pPr>
            <a:r>
              <a:rPr lang="en-US" sz="2000" i="1" u="sng" dirty="0"/>
              <a:t>Climate changes are occurring significantly faster in the Arctic</a:t>
            </a:r>
            <a:r>
              <a:rPr lang="en-US" sz="2000" i="1" dirty="0"/>
              <a:t> than the rest of the globe, with correspondingly dramatic impacts.   </a:t>
            </a:r>
            <a:endParaRPr lang="en-US" sz="2000" i="1" dirty="0" smtClean="0"/>
          </a:p>
          <a:p>
            <a:pPr defTabSz="5016124" fontAlgn="auto">
              <a:spcBef>
                <a:spcPts val="0"/>
              </a:spcBef>
              <a:spcAft>
                <a:spcPts val="0"/>
              </a:spcAft>
              <a:defRPr/>
            </a:pPr>
            <a:r>
              <a:rPr lang="en-US" sz="2000" dirty="0" smtClean="0"/>
              <a:t>In </a:t>
            </a:r>
            <a:r>
              <a:rPr lang="en-US" sz="2000" dirty="0"/>
              <a:t>response to these changes, </a:t>
            </a:r>
            <a:r>
              <a:rPr lang="en-US" sz="2000" dirty="0" smtClean="0"/>
              <a:t> the Association of World Reindeer Herders initiated IPY EALÁT Network Study:</a:t>
            </a:r>
            <a:endParaRPr lang="en-US" sz="2000" dirty="0"/>
          </a:p>
          <a:p>
            <a:pPr defTabSz="5016124" fontAlgn="auto">
              <a:spcBef>
                <a:spcPts val="0"/>
              </a:spcBef>
              <a:spcAft>
                <a:spcPts val="0"/>
              </a:spcAft>
              <a:defRPr/>
            </a:pPr>
            <a:endParaRPr lang="en-US" sz="1000" b="1" i="1" dirty="0" smtClean="0"/>
          </a:p>
          <a:p>
            <a:pPr defTabSz="5016124" fontAlgn="auto">
              <a:spcBef>
                <a:spcPts val="0"/>
              </a:spcBef>
              <a:spcAft>
                <a:spcPts val="0"/>
              </a:spcAft>
              <a:defRPr/>
            </a:pPr>
            <a:r>
              <a:rPr lang="en-US" sz="2000" b="1" i="1" dirty="0" smtClean="0"/>
              <a:t>IPY EALAT  Network Study is an </a:t>
            </a:r>
            <a:r>
              <a:rPr lang="en-US" sz="2000" b="1" i="1" dirty="0"/>
              <a:t>international, interdisciplinary collaboration with scientists through the International Polar Year (IPY) EALAT Consortium (IPY Project # 399 “EALAT, Reindeer </a:t>
            </a:r>
            <a:r>
              <a:rPr lang="en-US" sz="2000" b="1" i="1" dirty="0" err="1"/>
              <a:t>Pastoralism</a:t>
            </a:r>
            <a:r>
              <a:rPr lang="en-US" sz="2000" b="1" i="1" dirty="0"/>
              <a:t> in a Changing Climate</a:t>
            </a:r>
            <a:r>
              <a:rPr lang="en-US" sz="2000" b="1" i="1" dirty="0" smtClean="0"/>
              <a:t>”), addressing </a:t>
            </a:r>
            <a:r>
              <a:rPr lang="en-US" sz="2000" b="1" i="1" dirty="0"/>
              <a:t>the </a:t>
            </a:r>
            <a:r>
              <a:rPr lang="en-US" sz="2000" b="1" i="1" dirty="0" smtClean="0"/>
              <a:t>reindeer herders</a:t>
            </a:r>
            <a:r>
              <a:rPr lang="en-US" sz="2000" b="1" i="1" dirty="0"/>
              <a:t>’ need for additional </a:t>
            </a:r>
            <a:r>
              <a:rPr lang="en-US" sz="2000" b="1" i="1" dirty="0" smtClean="0"/>
              <a:t>information and knowledge for </a:t>
            </a:r>
            <a:r>
              <a:rPr lang="en-US" sz="2000" b="1" i="1" dirty="0"/>
              <a:t>responding to the global and environmental changes through a variety of different </a:t>
            </a:r>
            <a:r>
              <a:rPr lang="en-US" sz="2000" b="1" i="1" dirty="0" smtClean="0"/>
              <a:t>projects, processes and activities.</a:t>
            </a:r>
            <a:endParaRPr lang="en-US" sz="2000" b="1" i="1" dirty="0"/>
          </a:p>
          <a:p>
            <a:pPr defTabSz="5016124" fontAlgn="auto">
              <a:spcBef>
                <a:spcPts val="0"/>
              </a:spcBef>
              <a:spcAft>
                <a:spcPts val="0"/>
              </a:spcAft>
              <a:defRPr/>
            </a:pPr>
            <a:endParaRPr lang="en-US" sz="1000" dirty="0"/>
          </a:p>
          <a:p>
            <a:pPr defTabSz="5016124" fontAlgn="auto">
              <a:spcBef>
                <a:spcPts val="0"/>
              </a:spcBef>
              <a:spcAft>
                <a:spcPts val="0"/>
              </a:spcAft>
              <a:defRPr/>
            </a:pPr>
            <a:r>
              <a:rPr lang="en-US" sz="2000" dirty="0" smtClean="0"/>
              <a:t>IPY EALÁT Network Study and the EALÁT Consortium have been seeking to </a:t>
            </a:r>
            <a:endParaRPr lang="en-US" sz="2000" dirty="0"/>
          </a:p>
          <a:p>
            <a:pPr marL="914400" lvl="1" indent="-342900" defTabSz="5016124" fontAlgn="auto">
              <a:spcBef>
                <a:spcPts val="0"/>
              </a:spcBef>
              <a:spcAft>
                <a:spcPts val="0"/>
              </a:spcAft>
              <a:buFont typeface="Courier New" pitchFamily="49" charset="0"/>
              <a:buChar char="o"/>
              <a:defRPr/>
            </a:pPr>
            <a:r>
              <a:rPr lang="en-US" sz="2000" dirty="0" smtClean="0"/>
              <a:t>develop </a:t>
            </a:r>
            <a:r>
              <a:rPr lang="en-US" sz="2000" dirty="0"/>
              <a:t>local adaptation strategies and tools based upon </a:t>
            </a:r>
            <a:r>
              <a:rPr lang="en-US" sz="2000" dirty="0" smtClean="0"/>
              <a:t>reindeer herders’ </a:t>
            </a:r>
            <a:r>
              <a:rPr lang="en-US" sz="2000" dirty="0"/>
              <a:t>traditional </a:t>
            </a:r>
            <a:r>
              <a:rPr lang="en-US" sz="2000" dirty="0" smtClean="0"/>
              <a:t>knowledge</a:t>
            </a:r>
            <a:endParaRPr lang="en-US" sz="2000" dirty="0"/>
          </a:p>
          <a:p>
            <a:pPr marL="914400" lvl="1" indent="-342900" defTabSz="5016124" fontAlgn="auto">
              <a:spcBef>
                <a:spcPts val="0"/>
              </a:spcBef>
              <a:spcAft>
                <a:spcPts val="0"/>
              </a:spcAft>
              <a:buFont typeface="Courier New" pitchFamily="49" charset="0"/>
              <a:buChar char="o"/>
              <a:defRPr/>
            </a:pPr>
            <a:r>
              <a:rPr lang="en-US" sz="2000" dirty="0" smtClean="0"/>
              <a:t>create extensive collaboration </a:t>
            </a:r>
            <a:r>
              <a:rPr lang="en-US" sz="2000" dirty="0"/>
              <a:t>and co-production of knowledge </a:t>
            </a:r>
            <a:r>
              <a:rPr lang="en-US" sz="2000" dirty="0"/>
              <a:t>in </a:t>
            </a:r>
            <a:r>
              <a:rPr lang="en-US" sz="2000" dirty="0" smtClean="0"/>
              <a:t>a partnership between science and herders</a:t>
            </a:r>
            <a:endParaRPr lang="en-US" sz="2000" dirty="0"/>
          </a:p>
          <a:p>
            <a:pPr marL="914400" lvl="1" indent="-342900" defTabSz="5016124" fontAlgn="auto">
              <a:spcBef>
                <a:spcPts val="0"/>
              </a:spcBef>
              <a:spcAft>
                <a:spcPts val="0"/>
              </a:spcAft>
              <a:buFont typeface="Courier New" pitchFamily="49" charset="0"/>
              <a:buChar char="o"/>
              <a:defRPr/>
            </a:pPr>
            <a:r>
              <a:rPr lang="en-US" sz="2000" dirty="0" smtClean="0"/>
              <a:t>document </a:t>
            </a:r>
            <a:r>
              <a:rPr lang="en-US" sz="2000" dirty="0"/>
              <a:t>indigenous </a:t>
            </a:r>
            <a:r>
              <a:rPr lang="en-US" sz="2000" dirty="0" smtClean="0"/>
              <a:t>/ traditional knowledge</a:t>
            </a:r>
            <a:endParaRPr lang="en-US" sz="2000" dirty="0"/>
          </a:p>
          <a:p>
            <a:pPr marL="914400" lvl="1" indent="-342900" defTabSz="5016124" fontAlgn="auto">
              <a:spcBef>
                <a:spcPts val="0"/>
              </a:spcBef>
              <a:spcAft>
                <a:spcPts val="0"/>
              </a:spcAft>
              <a:buFont typeface="Courier New" pitchFamily="49" charset="0"/>
              <a:buChar char="o"/>
              <a:defRPr/>
            </a:pPr>
            <a:r>
              <a:rPr lang="en-US" sz="2000" dirty="0" smtClean="0"/>
              <a:t>define </a:t>
            </a:r>
            <a:r>
              <a:rPr lang="en-US" sz="2000" dirty="0"/>
              <a:t>constraints and opportunities for </a:t>
            </a:r>
            <a:r>
              <a:rPr lang="en-US" sz="2000" dirty="0" smtClean="0"/>
              <a:t>adaptation, including institutional barriers</a:t>
            </a:r>
          </a:p>
          <a:p>
            <a:pPr marL="914400" lvl="1" indent="-342900" defTabSz="5016124" fontAlgn="auto">
              <a:spcBef>
                <a:spcPts val="0"/>
              </a:spcBef>
              <a:spcAft>
                <a:spcPts val="0"/>
              </a:spcAft>
              <a:buFont typeface="Courier New" pitchFamily="49" charset="0"/>
              <a:buChar char="o"/>
              <a:defRPr/>
            </a:pPr>
            <a:r>
              <a:rPr lang="en-US" sz="2000" dirty="0" smtClean="0"/>
              <a:t>focus on the resilience of reindeer herding and reindeer herding communities</a:t>
            </a:r>
            <a:endParaRPr lang="en-US" sz="2000" dirty="0"/>
          </a:p>
          <a:p>
            <a:pPr marL="914400" lvl="1" indent="-342900" defTabSz="5016124" fontAlgn="auto">
              <a:spcBef>
                <a:spcPts val="0"/>
              </a:spcBef>
              <a:spcAft>
                <a:spcPts val="0"/>
              </a:spcAft>
              <a:buFont typeface="Courier New" pitchFamily="49" charset="0"/>
              <a:buChar char="o"/>
              <a:defRPr/>
            </a:pPr>
            <a:r>
              <a:rPr lang="en-US" sz="2000" dirty="0" smtClean="0"/>
              <a:t>facilitate </a:t>
            </a:r>
            <a:r>
              <a:rPr lang="en-US" sz="2000" dirty="0"/>
              <a:t>knowledge exchange among </a:t>
            </a:r>
            <a:r>
              <a:rPr lang="en-US" sz="2000" dirty="0" smtClean="0"/>
              <a:t>reindeer herders and reindeer peoples from </a:t>
            </a:r>
            <a:r>
              <a:rPr lang="en-US" sz="2000" dirty="0"/>
              <a:t>different regions</a:t>
            </a:r>
          </a:p>
          <a:p>
            <a:pPr marL="914400" lvl="1" indent="-342900" defTabSz="5016124" fontAlgn="auto">
              <a:spcBef>
                <a:spcPts val="0"/>
              </a:spcBef>
              <a:spcAft>
                <a:spcPts val="0"/>
              </a:spcAft>
              <a:buFont typeface="Courier New" pitchFamily="49" charset="0"/>
              <a:buChar char="o"/>
              <a:defRPr/>
            </a:pPr>
            <a:r>
              <a:rPr lang="en-US" sz="2000" dirty="0" smtClean="0"/>
              <a:t>stimulate </a:t>
            </a:r>
            <a:r>
              <a:rPr lang="en-US" sz="2000" dirty="0"/>
              <a:t>capacity building in northern indigenous communities</a:t>
            </a:r>
          </a:p>
          <a:p>
            <a:pPr marL="914400" lvl="1" indent="-342900" defTabSz="5016124" fontAlgn="auto">
              <a:spcBef>
                <a:spcPts val="0"/>
              </a:spcBef>
              <a:spcAft>
                <a:spcPts val="0"/>
              </a:spcAft>
              <a:buFont typeface="Courier New" pitchFamily="49" charset="0"/>
              <a:buChar char="o"/>
              <a:defRPr/>
            </a:pPr>
            <a:r>
              <a:rPr lang="en-US" sz="2000" dirty="0" smtClean="0"/>
              <a:t>help minimize </a:t>
            </a:r>
            <a:r>
              <a:rPr lang="en-US" sz="2000" dirty="0"/>
              <a:t>the impacts of the various </a:t>
            </a:r>
            <a:r>
              <a:rPr lang="en-US" sz="2000" dirty="0" smtClean="0"/>
              <a:t>changes  and support a sustainable reindeer husbandry in the Arctic</a:t>
            </a:r>
          </a:p>
          <a:p>
            <a:pPr marL="914400" lvl="1" indent="-342900" defTabSz="5016124" fontAlgn="auto">
              <a:spcBef>
                <a:spcPts val="0"/>
              </a:spcBef>
              <a:spcAft>
                <a:spcPts val="0"/>
              </a:spcAft>
              <a:defRPr/>
            </a:pPr>
            <a:endParaRPr lang="en-US" sz="1000" dirty="0" smtClean="0"/>
          </a:p>
          <a:p>
            <a:pPr defTabSz="5016124" fontAlgn="auto">
              <a:spcBef>
                <a:spcPts val="0"/>
              </a:spcBef>
              <a:spcAft>
                <a:spcPts val="0"/>
              </a:spcAft>
              <a:defRPr/>
            </a:pPr>
            <a:r>
              <a:rPr lang="en-US" sz="2000" b="1" i="1" dirty="0" smtClean="0"/>
              <a:t>The EALAT initiative was conceived by indigenous reindeer herders themselves, and also represents an </a:t>
            </a:r>
            <a:r>
              <a:rPr lang="en-US" sz="2000" b="1" i="1" dirty="0"/>
              <a:t>important </a:t>
            </a:r>
            <a:endParaRPr lang="en-US" sz="2000" b="1" i="1" dirty="0" smtClean="0"/>
          </a:p>
          <a:p>
            <a:pPr defTabSz="5016124" fontAlgn="auto">
              <a:spcBef>
                <a:spcPts val="0"/>
              </a:spcBef>
              <a:spcAft>
                <a:spcPts val="0"/>
              </a:spcAft>
              <a:defRPr/>
            </a:pPr>
            <a:r>
              <a:rPr lang="en-US" sz="2000" b="1" i="1" dirty="0" smtClean="0"/>
              <a:t>voice from </a:t>
            </a:r>
            <a:r>
              <a:rPr lang="en-US" sz="2000" b="1" i="1" dirty="0"/>
              <a:t>the indigenous peoples of the </a:t>
            </a:r>
            <a:r>
              <a:rPr lang="en-US" sz="2000" b="1" i="1" dirty="0" smtClean="0"/>
              <a:t>North on Arctic change</a:t>
            </a:r>
            <a:endParaRPr lang="en-US" sz="2000" b="1" i="1" dirty="0"/>
          </a:p>
        </p:txBody>
      </p:sp>
      <p:pic>
        <p:nvPicPr>
          <p:cNvPr id="76" name="Picture 3" descr="EALAT-1502-ihb 2"/>
          <p:cNvPicPr>
            <a:picLocks noChangeAspect="1" noChangeArrowheads="1"/>
          </p:cNvPicPr>
          <p:nvPr/>
        </p:nvPicPr>
        <p:blipFill>
          <a:blip r:embed="rId38" cstate="print"/>
          <a:srcRect t="9389" r="32857" b="9870"/>
          <a:stretch>
            <a:fillRect/>
          </a:stretch>
        </p:blipFill>
        <p:spPr bwMode="auto">
          <a:xfrm>
            <a:off x="38709600" y="28422600"/>
            <a:ext cx="3810000" cy="3485744"/>
          </a:xfrm>
          <a:prstGeom prst="rect">
            <a:avLst/>
          </a:prstGeom>
          <a:noFill/>
          <a:ln w="9525">
            <a:noFill/>
            <a:miter lim="800000"/>
            <a:headEnd/>
            <a:tailEnd/>
          </a:ln>
        </p:spPr>
      </p:pic>
      <p:sp>
        <p:nvSpPr>
          <p:cNvPr id="79" name="TextBox 3"/>
          <p:cNvSpPr txBox="1"/>
          <p:nvPr/>
        </p:nvSpPr>
        <p:spPr>
          <a:xfrm>
            <a:off x="31165800" y="29346942"/>
            <a:ext cx="7467600" cy="1938992"/>
          </a:xfrm>
          <a:prstGeom prst="rect">
            <a:avLst/>
          </a:prstGeom>
          <a:noFill/>
        </p:spPr>
        <p:style>
          <a:lnRef idx="1">
            <a:schemeClr val="dk1"/>
          </a:lnRef>
          <a:fillRef idx="2">
            <a:schemeClr val="dk1"/>
          </a:fillRef>
          <a:effectRef idx="1">
            <a:schemeClr val="dk1"/>
          </a:effectRef>
          <a:fontRef idx="minor">
            <a:schemeClr val="dk1"/>
          </a:fontRef>
        </p:style>
        <p:txBody>
          <a:bodyPr wrap="square">
            <a:spAutoFit/>
          </a:bodyPr>
          <a:lstStyle/>
          <a:p>
            <a:pPr defTabSz="5016124" fontAlgn="auto">
              <a:lnSpc>
                <a:spcPct val="150000"/>
              </a:lnSpc>
              <a:spcBef>
                <a:spcPts val="0"/>
              </a:spcBef>
              <a:spcAft>
                <a:spcPts val="0"/>
              </a:spcAft>
              <a:defRPr/>
            </a:pPr>
            <a:r>
              <a:rPr lang="en-GB" sz="2000" dirty="0" smtClean="0">
                <a:solidFill>
                  <a:schemeClr val="tx1"/>
                </a:solidFill>
              </a:rPr>
              <a:t>Statistical downscaling of annual mean temperature in </a:t>
            </a:r>
            <a:r>
              <a:rPr lang="en-GB" sz="2000" dirty="0" err="1" smtClean="0">
                <a:solidFill>
                  <a:schemeClr val="tx1"/>
                </a:solidFill>
              </a:rPr>
              <a:t>Karasjok</a:t>
            </a:r>
            <a:r>
              <a:rPr lang="en-GB" sz="2000" dirty="0" smtClean="0">
                <a:solidFill>
                  <a:schemeClr val="tx1"/>
                </a:solidFill>
              </a:rPr>
              <a:t>,      </a:t>
            </a:r>
            <a:r>
              <a:rPr lang="en-GB" sz="2000" dirty="0" smtClean="0">
                <a:solidFill>
                  <a:schemeClr val="tx1"/>
                </a:solidFill>
                <a:sym typeface="Wingdings" pitchFamily="2" charset="2"/>
              </a:rPr>
              <a:t></a:t>
            </a:r>
            <a:endParaRPr lang="en-GB" sz="2000" dirty="0">
              <a:solidFill>
                <a:schemeClr val="tx1"/>
              </a:solidFill>
            </a:endParaRPr>
          </a:p>
          <a:p>
            <a:pPr defTabSz="5016124" fontAlgn="auto">
              <a:lnSpc>
                <a:spcPct val="150000"/>
              </a:lnSpc>
              <a:spcBef>
                <a:spcPts val="0"/>
              </a:spcBef>
              <a:spcAft>
                <a:spcPts val="0"/>
              </a:spcAft>
              <a:defRPr/>
            </a:pPr>
            <a:r>
              <a:rPr lang="en-GB" sz="2000" dirty="0" smtClean="0">
                <a:solidFill>
                  <a:schemeClr val="tx1"/>
                </a:solidFill>
              </a:rPr>
              <a:t>Norway. (The figure is showing year 1900-2100.)  Based upon 11 global models under IPCC Scenario A1B. GCMs from PCMDI database for IPCC 4AR (SRES A1b/20C). </a:t>
            </a:r>
            <a:r>
              <a:rPr lang="en-GB" sz="2000" i="1" dirty="0" smtClean="0">
                <a:solidFill>
                  <a:schemeClr val="tx1"/>
                </a:solidFill>
              </a:rPr>
              <a:t>IPY EALÁT/ </a:t>
            </a:r>
            <a:r>
              <a:rPr lang="en-GB" sz="2000" i="1" dirty="0" err="1" smtClean="0">
                <a:solidFill>
                  <a:schemeClr val="tx1"/>
                </a:solidFill>
              </a:rPr>
              <a:t>met.no</a:t>
            </a:r>
            <a:r>
              <a:rPr lang="en-GB" sz="2000" i="1" dirty="0" smtClean="0">
                <a:solidFill>
                  <a:schemeClr val="tx1"/>
                </a:solidFill>
              </a:rPr>
              <a:t> (</a:t>
            </a:r>
            <a:r>
              <a:rPr lang="en-GB" sz="2000" i="1" dirty="0" err="1" smtClean="0">
                <a:solidFill>
                  <a:schemeClr val="tx1"/>
                </a:solidFill>
              </a:rPr>
              <a:t>Benestad</a:t>
            </a:r>
            <a:r>
              <a:rPr lang="en-GB" sz="2000" i="1" dirty="0" smtClean="0">
                <a:solidFill>
                  <a:schemeClr val="tx1"/>
                </a:solidFill>
              </a:rPr>
              <a:t>, 2005). </a:t>
            </a:r>
            <a:r>
              <a:rPr lang="en-GB" sz="2000" dirty="0" smtClean="0">
                <a:solidFill>
                  <a:schemeClr val="tx1"/>
                </a:solidFill>
              </a:rPr>
              <a:t> </a:t>
            </a:r>
            <a:r>
              <a:rPr lang="en-GB" sz="2000" dirty="0" smtClean="0">
                <a:solidFill>
                  <a:schemeClr val="tx1"/>
                </a:solidFill>
                <a:sym typeface="Wingdings" pitchFamily="2" charset="2"/>
              </a:rPr>
              <a:t></a:t>
            </a:r>
            <a:endParaRPr lang="en-GB" sz="2000" dirty="0">
              <a:solidFill>
                <a:schemeClr val="tx1"/>
              </a:solidFill>
            </a:endParaRPr>
          </a:p>
        </p:txBody>
      </p:sp>
      <p:sp>
        <p:nvSpPr>
          <p:cNvPr id="40" name="TextBox 63"/>
          <p:cNvSpPr txBox="1"/>
          <p:nvPr/>
        </p:nvSpPr>
        <p:spPr>
          <a:xfrm>
            <a:off x="36957000" y="31775400"/>
            <a:ext cx="5562600" cy="6709529"/>
          </a:xfrm>
          <a:prstGeom prst="rect">
            <a:avLst/>
          </a:prstGeo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pPr defTabSz="5016124" fontAlgn="auto">
              <a:spcBef>
                <a:spcPts val="0"/>
              </a:spcBef>
              <a:spcAft>
                <a:spcPts val="0"/>
              </a:spcAft>
              <a:defRPr/>
            </a:pPr>
            <a:r>
              <a:rPr lang="en-US" sz="2200" b="1" dirty="0" smtClean="0"/>
              <a:t>IPY EALÁT Legacies and outcomes, examples</a:t>
            </a:r>
          </a:p>
          <a:p>
            <a:pPr marL="457200" indent="-457200" defTabSz="5016124" fontAlgn="auto">
              <a:spcBef>
                <a:spcPts val="0"/>
              </a:spcBef>
              <a:spcAft>
                <a:spcPts val="0"/>
              </a:spcAft>
              <a:buFont typeface="Arial" pitchFamily="34" charset="0"/>
              <a:buChar char="•"/>
              <a:defRPr/>
            </a:pPr>
            <a:endParaRPr lang="en-US" sz="800" dirty="0" smtClean="0"/>
          </a:p>
          <a:p>
            <a:pPr marL="457200" indent="-457200" defTabSz="5016124" fontAlgn="auto">
              <a:spcBef>
                <a:spcPts val="0"/>
              </a:spcBef>
              <a:spcAft>
                <a:spcPts val="0"/>
              </a:spcAft>
              <a:buFont typeface="Arial" pitchFamily="34" charset="0"/>
              <a:buChar char="•"/>
              <a:defRPr/>
            </a:pPr>
            <a:r>
              <a:rPr lang="en-US" sz="2000" i="1" dirty="0" err="1" smtClean="0"/>
              <a:t>UArctic</a:t>
            </a:r>
            <a:r>
              <a:rPr lang="en-US" sz="2000" i="1" dirty="0" smtClean="0"/>
              <a:t> EALÁT Institute </a:t>
            </a:r>
            <a:r>
              <a:rPr lang="en-US" sz="2000" dirty="0" smtClean="0"/>
              <a:t>– A continuation of the IPY institutional networks and EALÁT </a:t>
            </a:r>
            <a:r>
              <a:rPr lang="en-US" sz="2000" dirty="0" err="1" smtClean="0"/>
              <a:t>efforst</a:t>
            </a:r>
            <a:r>
              <a:rPr lang="en-US" sz="2000" dirty="0" smtClean="0"/>
              <a:t> in a new virtual institute addressing knowledge challenges of circumpolar reindeer herding</a:t>
            </a:r>
          </a:p>
          <a:p>
            <a:pPr marL="457200" indent="-457200" defTabSz="5016124" fontAlgn="auto">
              <a:spcBef>
                <a:spcPts val="0"/>
              </a:spcBef>
              <a:spcAft>
                <a:spcPts val="0"/>
              </a:spcAft>
              <a:buFont typeface="Arial" pitchFamily="34" charset="0"/>
              <a:buChar char="•"/>
              <a:defRPr/>
            </a:pPr>
            <a:r>
              <a:rPr lang="en-US" sz="2000" i="1" dirty="0" smtClean="0"/>
              <a:t>www.reindeerportal.org</a:t>
            </a:r>
            <a:r>
              <a:rPr lang="en-US" sz="2000" dirty="0" smtClean="0"/>
              <a:t> – A </a:t>
            </a:r>
            <a:r>
              <a:rPr lang="en-US" sz="2000" dirty="0" err="1" smtClean="0"/>
              <a:t>webportal</a:t>
            </a:r>
            <a:r>
              <a:rPr lang="en-US" sz="2000" dirty="0" smtClean="0"/>
              <a:t> containing IPY results and relevant information on circumpolar reindeer herding, including a module for web-based education</a:t>
            </a:r>
          </a:p>
          <a:p>
            <a:pPr marL="457200" indent="-457200" defTabSz="5016124" fontAlgn="auto">
              <a:spcBef>
                <a:spcPts val="0"/>
              </a:spcBef>
              <a:spcAft>
                <a:spcPts val="0"/>
              </a:spcAft>
              <a:buFont typeface="Arial" pitchFamily="34" charset="0"/>
              <a:buChar char="•"/>
              <a:defRPr/>
            </a:pPr>
            <a:r>
              <a:rPr lang="en-US" sz="2000" dirty="0" smtClean="0"/>
              <a:t>Courses developed (Bachelor, Master and PhD level). Educating 6 PhDs, 8 Master degrees, 30+ Bachelors, from reindeer herding backgrounds</a:t>
            </a:r>
          </a:p>
          <a:p>
            <a:pPr marL="457200" indent="-457200" defTabSz="5016124" fontAlgn="auto">
              <a:spcBef>
                <a:spcPts val="0"/>
              </a:spcBef>
              <a:spcAft>
                <a:spcPts val="0"/>
              </a:spcAft>
              <a:buFont typeface="Arial" pitchFamily="34" charset="0"/>
              <a:buChar char="•"/>
              <a:defRPr/>
            </a:pPr>
            <a:r>
              <a:rPr lang="en-US" sz="2000" dirty="0" smtClean="0"/>
              <a:t>Arctic Council endorsement of a follow-up project </a:t>
            </a:r>
            <a:r>
              <a:rPr lang="en-US" sz="2000" i="1" dirty="0" smtClean="0"/>
              <a:t>SDWG EALLIN Reindeer Herding Youth</a:t>
            </a:r>
          </a:p>
          <a:p>
            <a:pPr marL="457200" indent="-457200" defTabSz="5016124" fontAlgn="auto">
              <a:spcBef>
                <a:spcPts val="0"/>
              </a:spcBef>
              <a:spcAft>
                <a:spcPts val="0"/>
              </a:spcAft>
              <a:buFont typeface="Arial" pitchFamily="34" charset="0"/>
              <a:buChar char="•"/>
              <a:defRPr/>
            </a:pPr>
            <a:r>
              <a:rPr lang="en-US" sz="2000" dirty="0" smtClean="0"/>
              <a:t>Establishment of </a:t>
            </a:r>
            <a:r>
              <a:rPr lang="en-US" sz="2000" i="1" dirty="0" smtClean="0"/>
              <a:t>4 new local reindeer herding centers in Siberia</a:t>
            </a:r>
            <a:r>
              <a:rPr lang="en-US" sz="2000" dirty="0" smtClean="0"/>
              <a:t>, funded by Russian Authorities</a:t>
            </a:r>
          </a:p>
          <a:p>
            <a:pPr marL="457200" indent="-457200" defTabSz="5016124" fontAlgn="auto">
              <a:spcBef>
                <a:spcPts val="0"/>
              </a:spcBef>
              <a:spcAft>
                <a:spcPts val="0"/>
              </a:spcAft>
              <a:buFont typeface="Arial" pitchFamily="34" charset="0"/>
              <a:buChar char="•"/>
              <a:defRPr/>
            </a:pPr>
            <a:r>
              <a:rPr lang="en-US" sz="2000" dirty="0" smtClean="0"/>
              <a:t>Naming of “</a:t>
            </a:r>
            <a:r>
              <a:rPr lang="en-US" sz="2000" i="1" dirty="0" smtClean="0"/>
              <a:t>EALÁT Street</a:t>
            </a:r>
            <a:r>
              <a:rPr lang="en-US" sz="2000" dirty="0" smtClean="0"/>
              <a:t>” in </a:t>
            </a:r>
            <a:r>
              <a:rPr lang="en-US" sz="2000" dirty="0" err="1" smtClean="0"/>
              <a:t>Khatystyr</a:t>
            </a:r>
            <a:r>
              <a:rPr lang="en-US" sz="2000" dirty="0" smtClean="0"/>
              <a:t> village, </a:t>
            </a:r>
            <a:r>
              <a:rPr lang="en-US" sz="2000" dirty="0" err="1" smtClean="0"/>
              <a:t>Sakha</a:t>
            </a:r>
            <a:r>
              <a:rPr lang="en-US" sz="2000" dirty="0" smtClean="0"/>
              <a:t> Republic, Russia, linked to the building of new seasonal houses for reindeer herders </a:t>
            </a:r>
            <a:r>
              <a:rPr lang="en-US" sz="2000" smtClean="0"/>
              <a:t>following SDWG EALÁT </a:t>
            </a:r>
            <a:r>
              <a:rPr lang="en-US" sz="2000" dirty="0" smtClean="0"/>
              <a:t>efforts in the region</a:t>
            </a:r>
            <a:endParaRPr lang="en-US" sz="2000" b="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1607</TotalTime>
  <Words>1890</Words>
  <Application>Microsoft Office PowerPoint</Application>
  <PresentationFormat>Egendefinert</PresentationFormat>
  <Paragraphs>109</Paragraphs>
  <Slides>1</Slides>
  <Notes>1</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vt:i4>
      </vt:variant>
    </vt:vector>
  </HeadingPairs>
  <TitlesOfParts>
    <vt:vector size="5" baseType="lpstr">
      <vt:lpstr>Arial</vt:lpstr>
      <vt:lpstr>Calibri</vt:lpstr>
      <vt:lpstr>Courier New</vt:lpstr>
      <vt:lpstr>Office Theme</vt:lpstr>
      <vt:lpstr>Lysbilde 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Alvaro Ivanoff</dc:creator>
  <cp:lastModifiedBy>Anders Oskal</cp:lastModifiedBy>
  <cp:revision>121</cp:revision>
  <dcterms:created xsi:type="dcterms:W3CDTF">2010-03-10T17:35:02Z</dcterms:created>
  <dcterms:modified xsi:type="dcterms:W3CDTF">2012-04-22T17:05:08Z</dcterms:modified>
</cp:coreProperties>
</file>