
<file path=[Content_Types].xml><?xml version="1.0" encoding="utf-8"?>
<Types xmlns="http://schemas.openxmlformats.org/package/2006/content-types">
  <Default Extension="jpg" ContentType="image/jpeg"/>
  <Default Extension="emf" ContentType="image/x-emf"/>
  <Default Extension="jpeg" ContentType="image/jpeg"/>
  <Default Extension="xml" ContentType="application/xml"/>
  <Default Extension="vml" ContentType="application/vnd.openxmlformats-officedocument.vmlDrawing"/>
  <Default Extension="bin" ContentType="application/vnd.openxmlformats-officedocument.presentationml.printerSettings"/>
  <Default Extension="wdp" ContentType="image/vnd.ms-photo"/>
  <Default Extension="png" ContentType="image/png"/>
  <Default Extension="docx" ContentType="application/vnd.openxmlformats-officedocument.wordprocessingml.document"/>
  <Default Extension="rels" ContentType="application/vnd.openxmlformats-package.relationships+xml"/>
  <Default Extension="gif" ContentType="image/gi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embeddings/oleObject1.bin" ContentType="application/vnd.openxmlformats-officedocument.oleObject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4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7" r:id="rId1"/>
  </p:sldMasterIdLst>
  <p:notesMasterIdLst>
    <p:notesMasterId r:id="rId29"/>
  </p:notesMasterIdLst>
  <p:handoutMasterIdLst>
    <p:handoutMasterId r:id="rId30"/>
  </p:handoutMasterIdLst>
  <p:sldIdLst>
    <p:sldId id="2290" r:id="rId2"/>
    <p:sldId id="2321" r:id="rId3"/>
    <p:sldId id="2342" r:id="rId4"/>
    <p:sldId id="2281" r:id="rId5"/>
    <p:sldId id="2329" r:id="rId6"/>
    <p:sldId id="2323" r:id="rId7"/>
    <p:sldId id="2327" r:id="rId8"/>
    <p:sldId id="2294" r:id="rId9"/>
    <p:sldId id="2233" r:id="rId10"/>
    <p:sldId id="2257" r:id="rId11"/>
    <p:sldId id="2337" r:id="rId12"/>
    <p:sldId id="2325" r:id="rId13"/>
    <p:sldId id="2272" r:id="rId14"/>
    <p:sldId id="2310" r:id="rId15"/>
    <p:sldId id="2331" r:id="rId16"/>
    <p:sldId id="2251" r:id="rId17"/>
    <p:sldId id="2296" r:id="rId18"/>
    <p:sldId id="2292" r:id="rId19"/>
    <p:sldId id="2311" r:id="rId20"/>
    <p:sldId id="2306" r:id="rId21"/>
    <p:sldId id="2332" r:id="rId22"/>
    <p:sldId id="2333" r:id="rId23"/>
    <p:sldId id="2334" r:id="rId24"/>
    <p:sldId id="2328" r:id="rId25"/>
    <p:sldId id="2287" r:id="rId26"/>
    <p:sldId id="2283" r:id="rId27"/>
    <p:sldId id="2348" r:id="rId28"/>
  </p:sldIdLst>
  <p:sldSz cx="9144000" cy="6858000" type="screen4x3"/>
  <p:notesSz cx="6797675" cy="9928225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Mikhail Pogodaev" initials="MP" lastIdx="8" clrIdx="0"/>
  <p:cmAuthor id="1" name="Kirsi Latola" initials="KL" lastIdx="6" clrIdx="1"/>
  <p:cmAuthor id="2" name="Anders Oskal" initials="AX" lastIdx="8" clrIdx="2"/>
  <p:cmAuthor id="3" name="AX" initials="" lastIdx="4" clrIdx="3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6" frameSlides="1"/>
  <p:clrMru>
    <a:srgbClr val="154698"/>
    <a:srgbClr val="FFCC66"/>
    <a:srgbClr val="969696"/>
    <a:srgbClr val="CC0000"/>
    <a:srgbClr val="5F5F5F"/>
    <a:srgbClr val="144398"/>
    <a:srgbClr val="134098"/>
    <a:srgbClr val="C0C0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9244" autoAdjust="0"/>
    <p:restoredTop sz="94748" autoAdjust="0"/>
  </p:normalViewPr>
  <p:slideViewPr>
    <p:cSldViewPr>
      <p:cViewPr>
        <p:scale>
          <a:sx n="150" d="100"/>
          <a:sy n="150" d="100"/>
        </p:scale>
        <p:origin x="-2552" y="-22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61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handoutMaster" Target="handoutMasters/handoutMaster1.xml"/><Relationship Id="rId31" Type="http://schemas.openxmlformats.org/officeDocument/2006/relationships/printerSettings" Target="printerSettings/printerSettings1.bin"/><Relationship Id="rId32" Type="http://schemas.openxmlformats.org/officeDocument/2006/relationships/commentAuthors" Target="commentAuthors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presProps" Target="presProps.xml"/><Relationship Id="rId34" Type="http://schemas.openxmlformats.org/officeDocument/2006/relationships/viewProps" Target="viewProps.xml"/><Relationship Id="rId35" Type="http://schemas.openxmlformats.org/officeDocument/2006/relationships/theme" Target="theme/theme1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22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endParaRPr lang="nb-NO"/>
          </a:p>
        </p:txBody>
      </p:sp>
      <p:sp>
        <p:nvSpPr>
          <p:cNvPr id="116224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49688" y="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endParaRPr lang="nb-NO"/>
          </a:p>
        </p:txBody>
      </p:sp>
      <p:sp>
        <p:nvSpPr>
          <p:cNvPr id="116224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2975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endParaRPr lang="nb-NO"/>
          </a:p>
        </p:txBody>
      </p:sp>
      <p:sp>
        <p:nvSpPr>
          <p:cNvPr id="116224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49688" y="942975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B6BF8B5D-B30D-47A4-BA62-1E2C3D6F8BEE}" type="slidenum">
              <a:rPr lang="nb-NO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3071408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endParaRPr lang="en-US"/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9688" y="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endParaRPr lang="en-US"/>
          </a:p>
        </p:txBody>
      </p:sp>
      <p:sp>
        <p:nvSpPr>
          <p:cNvPr id="2355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7575" y="744538"/>
            <a:ext cx="4964113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2355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1038" y="4716463"/>
            <a:ext cx="5435600" cy="446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Klikk her hvis du vil redigere hovedstil på tekst</a:t>
            </a:r>
          </a:p>
          <a:p>
            <a:pPr lvl="1"/>
            <a:r>
              <a:rPr lang="en-US" smtClean="0"/>
              <a:t>Andre nivå</a:t>
            </a:r>
          </a:p>
          <a:p>
            <a:pPr lvl="2"/>
            <a:r>
              <a:rPr lang="en-US" smtClean="0"/>
              <a:t>Tredje nivå</a:t>
            </a:r>
          </a:p>
          <a:p>
            <a:pPr lvl="3"/>
            <a:r>
              <a:rPr lang="en-US" smtClean="0"/>
              <a:t>Fjerde nivå</a:t>
            </a:r>
          </a:p>
          <a:p>
            <a:pPr lvl="4"/>
            <a:r>
              <a:rPr lang="en-US" smtClean="0"/>
              <a:t>Femte nivå</a:t>
            </a:r>
          </a:p>
        </p:txBody>
      </p:sp>
      <p:sp>
        <p:nvSpPr>
          <p:cNvPr id="2355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975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endParaRPr lang="en-US"/>
          </a:p>
        </p:txBody>
      </p:sp>
      <p:sp>
        <p:nvSpPr>
          <p:cNvPr id="2355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9688" y="942975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DA2D592E-123B-472B-898D-25AC0F885FD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26877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Plassholder for lysbilde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20482" name="Plassholder for notat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15E6A1D-6638-D343-B461-D14CCA201EBF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2D592E-123B-472B-898D-25AC0F885FDD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20346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0FF71AE-8454-9849-99E1-8FB85B3A305E}" type="slidenum">
              <a:rPr lang="en-US"/>
              <a:pPr>
                <a:defRPr/>
              </a:pPr>
              <a:t>8</a:t>
            </a:fld>
            <a:endParaRPr lang="en-US"/>
          </a:p>
        </p:txBody>
      </p:sp>
      <p:sp>
        <p:nvSpPr>
          <p:cNvPr id="784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843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nb-NO" smtClean="0"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BD55314-5BA1-4045-9588-804024E6EA53}" type="slidenum">
              <a:rPr lang="en-US"/>
              <a:pPr/>
              <a:t>17</a:t>
            </a:fld>
            <a:endParaRPr lang="en-US"/>
          </a:p>
        </p:txBody>
      </p:sp>
      <p:sp>
        <p:nvSpPr>
          <p:cNvPr id="17899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7899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BD55314-5BA1-4045-9588-804024E6EA53}" type="slidenum">
              <a:rPr lang="en-US"/>
              <a:pPr/>
              <a:t>18</a:t>
            </a:fld>
            <a:endParaRPr lang="en-US"/>
          </a:p>
        </p:txBody>
      </p:sp>
      <p:sp>
        <p:nvSpPr>
          <p:cNvPr id="17899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7899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An explosion</a:t>
            </a:r>
            <a:r>
              <a:rPr lang="en-US" baseline="0" dirty="0" smtClean="0"/>
              <a:t> of research, development and policy interests and agendas in the Arctic. </a:t>
            </a:r>
          </a:p>
          <a:p>
            <a:endParaRPr lang="en-US" baseline="0" dirty="0" smtClean="0"/>
          </a:p>
          <a:p>
            <a:r>
              <a:rPr lang="en-US" baseline="0" dirty="0" smtClean="0"/>
              <a:t>At the Arctic Circle in October 2016 – ten years ago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BA8C61-4709-49E8-9E90-71779146062B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96048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2D592E-123B-472B-898D-25AC0F885FDD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969645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2D592E-123B-472B-898D-25AC0F885FDD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444925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Plassholder for lysbilde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20482" name="Plassholder for notat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15E6A1D-6638-D343-B461-D14CCA201EBF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02" name="Picture 18" descr="ICRH_Logo_CMYK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2988" y="5013325"/>
            <a:ext cx="7056437" cy="1555750"/>
          </a:xfrm>
          <a:prstGeom prst="rect">
            <a:avLst/>
          </a:prstGeom>
          <a:noFill/>
        </p:spPr>
      </p:pic>
      <p:sp>
        <p:nvSpPr>
          <p:cNvPr id="1638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476250"/>
            <a:ext cx="7772400" cy="1584325"/>
          </a:xfrm>
        </p:spPr>
        <p:txBody>
          <a:bodyPr/>
          <a:lstStyle>
            <a:lvl1pPr algn="ctr">
              <a:defRPr sz="5200"/>
            </a:lvl1pPr>
          </a:lstStyle>
          <a:p>
            <a:r>
              <a:rPr lang="en-US"/>
              <a:t>Klikk her hvis du vil redigere hovedstil på tittel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971550" y="2565400"/>
            <a:ext cx="7272338" cy="2592388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z="3000"/>
            </a:lvl1pPr>
          </a:lstStyle>
          <a:p>
            <a:r>
              <a:rPr lang="en-US"/>
              <a:t>Klikk her hvis du vil redigere hovedstil på undertittel</a:t>
            </a:r>
          </a:p>
        </p:txBody>
      </p:sp>
      <p:sp>
        <p:nvSpPr>
          <p:cNvPr id="16388" name="Rectangle 4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16389" name="Rectangle 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16390" name="Rectangle 6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8A98449F-8653-4852-AC2B-D6B7B745E922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16395" name="Rectangle 11" descr="Gold bar"/>
          <p:cNvSpPr>
            <a:spLocks noChangeArrowheads="1"/>
          </p:cNvSpPr>
          <p:nvPr userDrawn="1"/>
        </p:nvSpPr>
        <p:spPr bwMode="auto">
          <a:xfrm>
            <a:off x="1908175" y="2190750"/>
            <a:ext cx="1727200" cy="230188"/>
          </a:xfrm>
          <a:prstGeom prst="rect">
            <a:avLst/>
          </a:prstGeom>
          <a:solidFill>
            <a:srgbClr val="FFCC66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endParaRPr lang="nb-NO" sz="2400">
              <a:latin typeface="Times New Roman" pitchFamily="18" charset="0"/>
            </a:endParaRPr>
          </a:p>
        </p:txBody>
      </p:sp>
      <p:sp>
        <p:nvSpPr>
          <p:cNvPr id="16396" name="Rectangle 12" descr="Gold bar"/>
          <p:cNvSpPr>
            <a:spLocks noChangeArrowheads="1"/>
          </p:cNvSpPr>
          <p:nvPr userDrawn="1"/>
        </p:nvSpPr>
        <p:spPr bwMode="auto">
          <a:xfrm>
            <a:off x="252413" y="2190750"/>
            <a:ext cx="1727200" cy="230188"/>
          </a:xfrm>
          <a:prstGeom prst="rect">
            <a:avLst/>
          </a:prstGeom>
          <a:solidFill>
            <a:srgbClr val="CC00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endParaRPr lang="nb-NO" sz="2400">
              <a:latin typeface="Times New Roman" pitchFamily="18" charset="0"/>
            </a:endParaRPr>
          </a:p>
        </p:txBody>
      </p:sp>
      <p:sp>
        <p:nvSpPr>
          <p:cNvPr id="16397" name="Rectangle 13" descr="Gold bar"/>
          <p:cNvSpPr>
            <a:spLocks noChangeArrowheads="1"/>
          </p:cNvSpPr>
          <p:nvPr userDrawn="1"/>
        </p:nvSpPr>
        <p:spPr bwMode="auto">
          <a:xfrm>
            <a:off x="3636963" y="2190750"/>
            <a:ext cx="1727200" cy="230188"/>
          </a:xfrm>
          <a:prstGeom prst="rect">
            <a:avLst/>
          </a:prstGeom>
          <a:solidFill>
            <a:srgbClr val="969696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endParaRPr lang="nb-NO" sz="2400">
              <a:solidFill>
                <a:srgbClr val="B2B2B2"/>
              </a:solidFill>
              <a:latin typeface="Times New Roman" pitchFamily="18" charset="0"/>
            </a:endParaRPr>
          </a:p>
        </p:txBody>
      </p:sp>
      <p:sp>
        <p:nvSpPr>
          <p:cNvPr id="16398" name="Rectangle 14" descr="Gold bar"/>
          <p:cNvSpPr>
            <a:spLocks noChangeArrowheads="1"/>
          </p:cNvSpPr>
          <p:nvPr userDrawn="1"/>
        </p:nvSpPr>
        <p:spPr bwMode="auto">
          <a:xfrm>
            <a:off x="7019925" y="2190750"/>
            <a:ext cx="1727200" cy="230188"/>
          </a:xfrm>
          <a:prstGeom prst="rect">
            <a:avLst/>
          </a:prstGeom>
          <a:solidFill>
            <a:srgbClr val="5F5F5F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endParaRPr lang="nb-NO" sz="2400">
              <a:latin typeface="Times New Roman" pitchFamily="18" charset="0"/>
            </a:endParaRPr>
          </a:p>
        </p:txBody>
      </p:sp>
      <p:sp>
        <p:nvSpPr>
          <p:cNvPr id="16400" name="Rectangle 16" descr="Gold bar"/>
          <p:cNvSpPr>
            <a:spLocks noChangeArrowheads="1"/>
          </p:cNvSpPr>
          <p:nvPr userDrawn="1"/>
        </p:nvSpPr>
        <p:spPr bwMode="auto">
          <a:xfrm>
            <a:off x="5364163" y="2190750"/>
            <a:ext cx="1727200" cy="230188"/>
          </a:xfrm>
          <a:prstGeom prst="rect">
            <a:avLst/>
          </a:prstGeom>
          <a:solidFill>
            <a:srgbClr val="144398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endParaRPr lang="nb-NO" sz="2400">
              <a:latin typeface="Times New Roman" pitchFamily="18" charset="0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FF1C4EE-D8BB-4781-A41A-452B80A50B8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/>
          <p:cNvSpPr>
            <a:spLocks noGrp="1"/>
          </p:cNvSpPr>
          <p:nvPr>
            <p:ph type="title" orient="vert"/>
          </p:nvPr>
        </p:nvSpPr>
        <p:spPr>
          <a:xfrm>
            <a:off x="6629400" y="201613"/>
            <a:ext cx="2057400" cy="5929312"/>
          </a:xfrm>
        </p:spPr>
        <p:txBody>
          <a:bodyPr vert="eaVert"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>
          <a:xfrm>
            <a:off x="457200" y="201613"/>
            <a:ext cx="6019800" cy="5929312"/>
          </a:xfrm>
        </p:spPr>
        <p:txBody>
          <a:bodyPr vert="eaVert"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47246B5-B6C5-4856-A066-F161A4BCE23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tel, innhold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57200" y="201613"/>
            <a:ext cx="8229600" cy="1139825"/>
          </a:xfrm>
        </p:spPr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AC2532C7-980B-40F6-993D-D3E8B652113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tel, tekst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57200" y="201613"/>
            <a:ext cx="8229600" cy="1139825"/>
          </a:xfrm>
        </p:spPr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tekst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285DD7D8-6DE8-4A5F-930F-D5A1FAFE2F8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innhold 1"/>
          <p:cNvSpPr>
            <a:spLocks noGrp="1"/>
          </p:cNvSpPr>
          <p:nvPr>
            <p:ph/>
          </p:nvPr>
        </p:nvSpPr>
        <p:spPr>
          <a:xfrm>
            <a:off x="457200" y="201613"/>
            <a:ext cx="8229600" cy="5929312"/>
          </a:xfrm>
        </p:spPr>
        <p:txBody>
          <a:bodyPr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8EDBEF2E-77FA-4EC7-A1D8-6C7119D4826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tel, tekst og 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57200" y="201613"/>
            <a:ext cx="8229600" cy="1139825"/>
          </a:xfrm>
        </p:spPr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tekst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innhold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5" name="Plassholder for innhold 4"/>
          <p:cNvSpPr>
            <a:spLocks noGrp="1"/>
          </p:cNvSpPr>
          <p:nvPr>
            <p:ph sz="quarter" idx="3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6" name="Plassholder for dato 5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Plassholder for bunntekst 6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Plassholder for lysbildenummer 7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F4D5D60B-CDD7-4191-AE90-655145CBE1F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C705061-15F6-43AB-8829-80985141CB3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ndeling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297A06C-FE6C-481A-B7DB-B1546171A28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CD8781F-81CB-4F2D-90DD-ED114FEE62A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7" name="Plassholder for dato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Plassholder for bunn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Plassholder for lysbil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2FA816-23E2-49A6-9065-36A57959E56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2128305-E810-464F-9CF2-1035C6DDF2C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4E599A0-5DC7-4C71-B2DC-6CCEAA9A6F7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F7381D0-C847-45F5-88A4-55DF09B8737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bild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30ECB5E-F715-45CA-A392-D09B74ADD4D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theme" Target="../theme/theme1.xml"/><Relationship Id="rId17" Type="http://schemas.openxmlformats.org/officeDocument/2006/relationships/image" Target="../media/image1.jpeg"/><Relationship Id="rId18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016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Klikk her hvis du vil redigere hovedstil på tittel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Klikk her hvis du vil redigere hovedstil på tekst</a:t>
            </a:r>
          </a:p>
          <a:p>
            <a:pPr lvl="1"/>
            <a:r>
              <a:rPr lang="en-US" smtClean="0"/>
              <a:t>Andre nivå</a:t>
            </a:r>
          </a:p>
          <a:p>
            <a:pPr lvl="2"/>
            <a:r>
              <a:rPr lang="en-US" smtClean="0"/>
              <a:t>Tredje nivå</a:t>
            </a:r>
          </a:p>
          <a:p>
            <a:pPr lvl="3"/>
            <a:r>
              <a:rPr lang="en-US" smtClean="0"/>
              <a:t>Fjerde nivå</a:t>
            </a:r>
          </a:p>
          <a:p>
            <a:pPr lvl="4"/>
            <a:r>
              <a:rPr lang="en-US" smtClean="0"/>
              <a:t>Femte nivå</a:t>
            </a:r>
          </a:p>
        </p:txBody>
      </p:sp>
      <p:sp>
        <p:nvSpPr>
          <p:cNvPr id="1536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/>
            </a:lvl1pPr>
          </a:lstStyle>
          <a:p>
            <a:endParaRPr lang="en-US"/>
          </a:p>
        </p:txBody>
      </p:sp>
      <p:sp>
        <p:nvSpPr>
          <p:cNvPr id="1536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/>
            </a:lvl1pPr>
          </a:lstStyle>
          <a:p>
            <a:endParaRPr lang="en-US"/>
          </a:p>
        </p:txBody>
      </p:sp>
      <p:sp>
        <p:nvSpPr>
          <p:cNvPr id="1536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/>
            </a:lvl1pPr>
          </a:lstStyle>
          <a:p>
            <a:fld id="{10F9058D-335B-4B88-BA67-340527ACF1A3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15367" name="Rectangle 7" descr="Gold bar"/>
          <p:cNvSpPr>
            <a:spLocks noChangeArrowheads="1"/>
          </p:cNvSpPr>
          <p:nvPr/>
        </p:nvSpPr>
        <p:spPr bwMode="auto">
          <a:xfrm>
            <a:off x="0" y="1341438"/>
            <a:ext cx="228600" cy="1443037"/>
          </a:xfrm>
          <a:prstGeom prst="rect">
            <a:avLst/>
          </a:prstGeom>
          <a:solidFill>
            <a:srgbClr val="FFCC66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endParaRPr lang="nb-NO" sz="2400">
              <a:latin typeface="Times New Roman" pitchFamily="18" charset="0"/>
            </a:endParaRPr>
          </a:p>
        </p:txBody>
      </p:sp>
      <p:sp>
        <p:nvSpPr>
          <p:cNvPr id="15368" name="Line 8"/>
          <p:cNvSpPr>
            <a:spLocks noChangeShapeType="1"/>
          </p:cNvSpPr>
          <p:nvPr/>
        </p:nvSpPr>
        <p:spPr bwMode="auto">
          <a:xfrm>
            <a:off x="487363" y="1384300"/>
            <a:ext cx="8077200" cy="0"/>
          </a:xfrm>
          <a:prstGeom prst="line">
            <a:avLst/>
          </a:prstGeom>
          <a:noFill/>
          <a:ln w="19050">
            <a:solidFill>
              <a:srgbClr val="134598"/>
            </a:solidFill>
            <a:round/>
            <a:headEnd/>
            <a:tailEnd/>
          </a:ln>
          <a:effectLst/>
        </p:spPr>
        <p:txBody>
          <a:bodyPr/>
          <a:lstStyle/>
          <a:p>
            <a:endParaRPr lang="nb-NO"/>
          </a:p>
        </p:txBody>
      </p:sp>
      <p:sp>
        <p:nvSpPr>
          <p:cNvPr id="15371" name="Rectangle 11" descr="Gold bar"/>
          <p:cNvSpPr>
            <a:spLocks noChangeArrowheads="1"/>
          </p:cNvSpPr>
          <p:nvPr/>
        </p:nvSpPr>
        <p:spPr bwMode="auto">
          <a:xfrm>
            <a:off x="0" y="0"/>
            <a:ext cx="228600" cy="1371600"/>
          </a:xfrm>
          <a:prstGeom prst="rect">
            <a:avLst/>
          </a:prstGeom>
          <a:solidFill>
            <a:srgbClr val="CC00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endParaRPr lang="nb-NO" sz="2400">
              <a:latin typeface="Times New Roman" pitchFamily="18" charset="0"/>
            </a:endParaRPr>
          </a:p>
        </p:txBody>
      </p:sp>
      <p:sp>
        <p:nvSpPr>
          <p:cNvPr id="15372" name="Rectangle 12" descr="Gold bar"/>
          <p:cNvSpPr>
            <a:spLocks noChangeArrowheads="1"/>
          </p:cNvSpPr>
          <p:nvPr/>
        </p:nvSpPr>
        <p:spPr bwMode="auto">
          <a:xfrm>
            <a:off x="0" y="2778125"/>
            <a:ext cx="228600" cy="1371600"/>
          </a:xfrm>
          <a:prstGeom prst="rect">
            <a:avLst/>
          </a:prstGeom>
          <a:solidFill>
            <a:srgbClr val="969696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endParaRPr lang="nb-NO" sz="2400">
              <a:solidFill>
                <a:srgbClr val="B2B2B2"/>
              </a:solidFill>
              <a:latin typeface="Times New Roman" pitchFamily="18" charset="0"/>
            </a:endParaRPr>
          </a:p>
        </p:txBody>
      </p:sp>
      <p:sp>
        <p:nvSpPr>
          <p:cNvPr id="15374" name="Rectangle 14" descr="Gold bar"/>
          <p:cNvSpPr>
            <a:spLocks noChangeArrowheads="1"/>
          </p:cNvSpPr>
          <p:nvPr/>
        </p:nvSpPr>
        <p:spPr bwMode="auto">
          <a:xfrm>
            <a:off x="0" y="5486400"/>
            <a:ext cx="228600" cy="1371600"/>
          </a:xfrm>
          <a:prstGeom prst="rect">
            <a:avLst/>
          </a:prstGeom>
          <a:solidFill>
            <a:srgbClr val="5F5F5F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endParaRPr lang="nb-NO" sz="2400">
              <a:latin typeface="Times New Roman" pitchFamily="18" charset="0"/>
            </a:endParaRPr>
          </a:p>
        </p:txBody>
      </p:sp>
      <p:pic>
        <p:nvPicPr>
          <p:cNvPr id="15375" name="Picture 15" descr="ICRH_Logo_CMYK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684213" y="6129338"/>
            <a:ext cx="2447925" cy="539750"/>
          </a:xfrm>
          <a:prstGeom prst="rect">
            <a:avLst/>
          </a:prstGeom>
          <a:noFill/>
        </p:spPr>
      </p:pic>
      <p:pic>
        <p:nvPicPr>
          <p:cNvPr id="15376" name="Picture 16" descr="WRH-logo scannet stor  A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7740650" y="6237288"/>
            <a:ext cx="646113" cy="395287"/>
          </a:xfrm>
          <a:prstGeom prst="rect">
            <a:avLst/>
          </a:prstGeom>
          <a:noFill/>
        </p:spPr>
      </p:pic>
      <p:sp>
        <p:nvSpPr>
          <p:cNvPr id="15377" name="Rectangle 17" descr="Gold bar"/>
          <p:cNvSpPr>
            <a:spLocks noChangeArrowheads="1"/>
          </p:cNvSpPr>
          <p:nvPr/>
        </p:nvSpPr>
        <p:spPr bwMode="auto">
          <a:xfrm>
            <a:off x="0" y="4144963"/>
            <a:ext cx="228600" cy="1371600"/>
          </a:xfrm>
          <a:prstGeom prst="rect">
            <a:avLst/>
          </a:prstGeom>
          <a:solidFill>
            <a:srgbClr val="144398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endParaRPr lang="nb-NO" sz="2400">
              <a:latin typeface="Times New Roman" pitchFamily="18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59" r:id="rId2"/>
    <p:sldLayoutId id="2147483660" r:id="rId3"/>
    <p:sldLayoutId id="2147483661" r:id="rId4"/>
    <p:sldLayoutId id="2147483662" r:id="rId5"/>
    <p:sldLayoutId id="2147483663" r:id="rId6"/>
    <p:sldLayoutId id="2147483664" r:id="rId7"/>
    <p:sldLayoutId id="2147483665" r:id="rId8"/>
    <p:sldLayoutId id="2147483666" r:id="rId9"/>
    <p:sldLayoutId id="2147483667" r:id="rId10"/>
    <p:sldLayoutId id="2147483668" r:id="rId11"/>
    <p:sldLayoutId id="2147483669" r:id="rId12"/>
    <p:sldLayoutId id="2147483670" r:id="rId13"/>
    <p:sldLayoutId id="2147483671" r:id="rId14"/>
    <p:sldLayoutId id="2147483672" r:id="rId15"/>
  </p:sldLayoutIdLst>
  <p:txStyles>
    <p:titleStyle>
      <a:lvl1pPr algn="l" rtl="0" fontAlgn="base">
        <a:spcBef>
          <a:spcPct val="0"/>
        </a:spcBef>
        <a:spcAft>
          <a:spcPct val="0"/>
        </a:spcAft>
        <a:defRPr sz="4000">
          <a:solidFill>
            <a:srgbClr val="808080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000">
          <a:solidFill>
            <a:srgbClr val="808080"/>
          </a:solidFill>
          <a:latin typeface="Tahoma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4000">
          <a:solidFill>
            <a:srgbClr val="808080"/>
          </a:solidFill>
          <a:latin typeface="Tahoma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4000">
          <a:solidFill>
            <a:srgbClr val="808080"/>
          </a:solidFill>
          <a:latin typeface="Tahoma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4000">
          <a:solidFill>
            <a:srgbClr val="808080"/>
          </a:solidFill>
          <a:latin typeface="Tahom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rgbClr val="808080"/>
          </a:solidFill>
          <a:latin typeface="Tahom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rgbClr val="808080"/>
          </a:solidFill>
          <a:latin typeface="Tahom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rgbClr val="808080"/>
          </a:solidFill>
          <a:latin typeface="Tahom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rgbClr val="808080"/>
          </a:solidFill>
          <a:latin typeface="Tahoma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rgbClr val="134598"/>
        </a:buClr>
        <a:buFont typeface="Wingdings" pitchFamily="2" charset="2"/>
        <a:buChar char="p"/>
        <a:defRPr sz="2800">
          <a:solidFill>
            <a:srgbClr val="5F5F5F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rgbClr val="134598"/>
        </a:buClr>
        <a:buFont typeface="Wingdings" pitchFamily="2" charset="2"/>
        <a:buChar char="n"/>
        <a:defRPr sz="2400">
          <a:solidFill>
            <a:srgbClr val="5F5F5F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rgbClr val="134598"/>
        </a:buClr>
        <a:buFont typeface="Wingdings" pitchFamily="2" charset="2"/>
        <a:buChar char="p"/>
        <a:defRPr sz="2000">
          <a:solidFill>
            <a:srgbClr val="5F5F5F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rgbClr val="134598"/>
        </a:buClr>
        <a:buFont typeface="Wingdings" pitchFamily="2" charset="2"/>
        <a:buChar char="§"/>
        <a:defRPr>
          <a:solidFill>
            <a:srgbClr val="5F5F5F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rgbClr val="134598"/>
        </a:buClr>
        <a:buFont typeface="Wingdings" pitchFamily="2" charset="2"/>
        <a:buChar char="§"/>
        <a:defRPr>
          <a:solidFill>
            <a:srgbClr val="5F5F5F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rgbClr val="134598"/>
        </a:buClr>
        <a:buFont typeface="Wingdings" pitchFamily="2" charset="2"/>
        <a:buChar char="§"/>
        <a:defRPr>
          <a:solidFill>
            <a:srgbClr val="5F5F5F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134598"/>
        </a:buClr>
        <a:buFont typeface="Wingdings" pitchFamily="2" charset="2"/>
        <a:buChar char="§"/>
        <a:defRPr>
          <a:solidFill>
            <a:srgbClr val="5F5F5F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134598"/>
        </a:buClr>
        <a:buFont typeface="Wingdings" pitchFamily="2" charset="2"/>
        <a:buChar char="§"/>
        <a:defRPr>
          <a:solidFill>
            <a:srgbClr val="5F5F5F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134598"/>
        </a:buClr>
        <a:buFont typeface="Wingdings" pitchFamily="2" charset="2"/>
        <a:buChar char="§"/>
        <a:defRPr>
          <a:solidFill>
            <a:srgbClr val="5F5F5F"/>
          </a:solidFill>
          <a:latin typeface="+mn-lt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3.jpeg"/><Relationship Id="rId5" Type="http://schemas.openxmlformats.org/officeDocument/2006/relationships/image" Target="../media/image5.jpg"/><Relationship Id="rId6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4" Type="http://schemas.openxmlformats.org/officeDocument/2006/relationships/image" Target="../media/image28.jpe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6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9.png"/><Relationship Id="rId3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tif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package" Target="../embeddings/Microsoft_Word_Document1.docx"/><Relationship Id="rId5" Type="http://schemas.openxmlformats.org/officeDocument/2006/relationships/image" Target="../media/image33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image" Target="../media/image41.jpeg"/><Relationship Id="rId20" Type="http://schemas.openxmlformats.org/officeDocument/2006/relationships/image" Target="../media/image52.emf"/><Relationship Id="rId21" Type="http://schemas.openxmlformats.org/officeDocument/2006/relationships/image" Target="../media/image53.jpeg"/><Relationship Id="rId22" Type="http://schemas.openxmlformats.org/officeDocument/2006/relationships/image" Target="../media/image54.png"/><Relationship Id="rId10" Type="http://schemas.openxmlformats.org/officeDocument/2006/relationships/image" Target="../media/image42.gif"/><Relationship Id="rId11" Type="http://schemas.openxmlformats.org/officeDocument/2006/relationships/image" Target="../media/image43.gif"/><Relationship Id="rId12" Type="http://schemas.openxmlformats.org/officeDocument/2006/relationships/image" Target="../media/image44.gif"/><Relationship Id="rId13" Type="http://schemas.openxmlformats.org/officeDocument/2006/relationships/image" Target="../media/image45.emf"/><Relationship Id="rId14" Type="http://schemas.openxmlformats.org/officeDocument/2006/relationships/image" Target="../media/image46.png"/><Relationship Id="rId15" Type="http://schemas.openxmlformats.org/officeDocument/2006/relationships/image" Target="../media/image47.png"/><Relationship Id="rId16" Type="http://schemas.openxmlformats.org/officeDocument/2006/relationships/image" Target="../media/image48.png"/><Relationship Id="rId17" Type="http://schemas.openxmlformats.org/officeDocument/2006/relationships/image" Target="../media/image49.png"/><Relationship Id="rId18" Type="http://schemas.openxmlformats.org/officeDocument/2006/relationships/image" Target="../media/image50.png"/><Relationship Id="rId19" Type="http://schemas.openxmlformats.org/officeDocument/2006/relationships/image" Target="../media/image51.png"/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34.png"/><Relationship Id="rId3" Type="http://schemas.openxmlformats.org/officeDocument/2006/relationships/image" Target="../media/image35.jpeg"/><Relationship Id="rId4" Type="http://schemas.openxmlformats.org/officeDocument/2006/relationships/image" Target="../media/image36.png"/><Relationship Id="rId5" Type="http://schemas.openxmlformats.org/officeDocument/2006/relationships/image" Target="../media/image37.emf"/><Relationship Id="rId6" Type="http://schemas.openxmlformats.org/officeDocument/2006/relationships/image" Target="../media/image38.png"/><Relationship Id="rId7" Type="http://schemas.openxmlformats.org/officeDocument/2006/relationships/image" Target="../media/image39.gif"/><Relationship Id="rId8" Type="http://schemas.openxmlformats.org/officeDocument/2006/relationships/image" Target="../media/image40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4" Type="http://schemas.openxmlformats.org/officeDocument/2006/relationships/image" Target="../media/image60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61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62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63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3.jpeg"/><Relationship Id="rId5" Type="http://schemas.openxmlformats.org/officeDocument/2006/relationships/image" Target="../media/image5.jpg"/><Relationship Id="rId6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4" Type="http://schemas.openxmlformats.org/officeDocument/2006/relationships/image" Target="../media/image13.jpeg"/><Relationship Id="rId5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eg"/><Relationship Id="rId3" Type="http://schemas.openxmlformats.org/officeDocument/2006/relationships/image" Target="../media/image17.gi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4" Type="http://schemas.openxmlformats.org/officeDocument/2006/relationships/image" Target="../media/image21.jpeg"/><Relationship Id="rId5" Type="http://schemas.openxmlformats.org/officeDocument/2006/relationships/image" Target="../media/image22.jpeg"/><Relationship Id="rId6" Type="http://schemas.openxmlformats.org/officeDocument/2006/relationships/image" Target="../media/image23.jpeg"/><Relationship Id="rId7" Type="http://schemas.microsoft.com/office/2007/relationships/hdphoto" Target="../media/hdphoto1.wdp"/><Relationship Id="rId8" Type="http://schemas.openxmlformats.org/officeDocument/2006/relationships/image" Target="../media/image24.png"/><Relationship Id="rId9" Type="http://schemas.openxmlformats.org/officeDocument/2006/relationships/image" Target="../media/image25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457" name="Group 4"/>
          <p:cNvGrpSpPr>
            <a:grpSpLocks/>
          </p:cNvGrpSpPr>
          <p:nvPr/>
        </p:nvGrpSpPr>
        <p:grpSpPr bwMode="auto">
          <a:xfrm>
            <a:off x="8532813" y="4144963"/>
            <a:ext cx="611187" cy="2713037"/>
            <a:chOff x="113" y="2611"/>
            <a:chExt cx="144" cy="1709"/>
          </a:xfrm>
        </p:grpSpPr>
        <p:sp>
          <p:nvSpPr>
            <p:cNvPr id="19471" name="Rectangle 5" descr="Gold bar"/>
            <p:cNvSpPr>
              <a:spLocks noChangeArrowheads="1"/>
            </p:cNvSpPr>
            <p:nvPr/>
          </p:nvSpPr>
          <p:spPr bwMode="auto">
            <a:xfrm>
              <a:off x="113" y="3456"/>
              <a:ext cx="144" cy="864"/>
            </a:xfrm>
            <a:prstGeom prst="rect">
              <a:avLst/>
            </a:prstGeom>
            <a:solidFill>
              <a:srgbClr val="5F5F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 eaLnBrk="1" hangingPunct="1"/>
              <a:endParaRPr lang="nb-NO" sz="2400">
                <a:latin typeface="Times New Roman" charset="0"/>
              </a:endParaRPr>
            </a:p>
          </p:txBody>
        </p:sp>
        <p:sp>
          <p:nvSpPr>
            <p:cNvPr id="19472" name="Rectangle 6" descr="Gold bar"/>
            <p:cNvSpPr>
              <a:spLocks noChangeArrowheads="1"/>
            </p:cNvSpPr>
            <p:nvPr/>
          </p:nvSpPr>
          <p:spPr bwMode="auto">
            <a:xfrm>
              <a:off x="113" y="2611"/>
              <a:ext cx="144" cy="864"/>
            </a:xfrm>
            <a:prstGeom prst="rect">
              <a:avLst/>
            </a:prstGeom>
            <a:solidFill>
              <a:srgbClr val="1443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 eaLnBrk="1" hangingPunct="1"/>
              <a:endParaRPr lang="nb-NO" sz="2400">
                <a:latin typeface="Times New Roman" charset="0"/>
              </a:endParaRPr>
            </a:p>
          </p:txBody>
        </p:sp>
      </p:grpSp>
      <p:sp>
        <p:nvSpPr>
          <p:cNvPr id="19459" name="Rectangle 2"/>
          <p:cNvSpPr>
            <a:spLocks noChangeArrowheads="1"/>
          </p:cNvSpPr>
          <p:nvPr/>
        </p:nvSpPr>
        <p:spPr bwMode="auto">
          <a:xfrm>
            <a:off x="323850" y="333375"/>
            <a:ext cx="8569325" cy="20161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nb-NO"/>
          </a:p>
        </p:txBody>
      </p:sp>
      <p:sp>
        <p:nvSpPr>
          <p:cNvPr id="19460" name="TekstSylinder 15"/>
          <p:cNvSpPr txBox="1">
            <a:spLocks noChangeArrowheads="1"/>
          </p:cNvSpPr>
          <p:nvPr/>
        </p:nvSpPr>
        <p:spPr bwMode="auto">
          <a:xfrm>
            <a:off x="500063" y="6642100"/>
            <a:ext cx="1862137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nb-NO" sz="1000"/>
              <a:t>Photo: E.I. Turi/ EALÁT, 2007</a:t>
            </a:r>
          </a:p>
        </p:txBody>
      </p:sp>
      <p:sp>
        <p:nvSpPr>
          <p:cNvPr id="19461" name="Tittel 1"/>
          <p:cNvSpPr>
            <a:spLocks noGrp="1"/>
          </p:cNvSpPr>
          <p:nvPr>
            <p:ph type="title"/>
          </p:nvPr>
        </p:nvSpPr>
        <p:spPr>
          <a:xfrm>
            <a:off x="684213" y="2865438"/>
            <a:ext cx="8013700" cy="1139825"/>
          </a:xfrm>
        </p:spPr>
        <p:txBody>
          <a:bodyPr/>
          <a:lstStyle/>
          <a:p>
            <a:r>
              <a:rPr lang="nb-NO" sz="1600" b="1">
                <a:solidFill>
                  <a:srgbClr val="5F5F5F"/>
                </a:solidFill>
                <a:latin typeface="Tahoma" charset="0"/>
              </a:rPr>
              <a:t/>
            </a:r>
            <a:br>
              <a:rPr lang="nb-NO" sz="1600" b="1">
                <a:solidFill>
                  <a:srgbClr val="5F5F5F"/>
                </a:solidFill>
                <a:latin typeface="Tahoma" charset="0"/>
              </a:rPr>
            </a:br>
            <a:endParaRPr lang="nb-NO" sz="1800" b="1">
              <a:solidFill>
                <a:schemeClr val="tx1"/>
              </a:solidFill>
              <a:latin typeface="Tahoma" charset="0"/>
            </a:endParaRPr>
          </a:p>
        </p:txBody>
      </p:sp>
      <p:sp>
        <p:nvSpPr>
          <p:cNvPr id="12" name="Rectangle 10"/>
          <p:cNvSpPr txBox="1">
            <a:spLocks noChangeArrowheads="1"/>
          </p:cNvSpPr>
          <p:nvPr/>
        </p:nvSpPr>
        <p:spPr bwMode="auto">
          <a:xfrm>
            <a:off x="611188" y="4292600"/>
            <a:ext cx="6481762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Clr>
                <a:srgbClr val="134598"/>
              </a:buClr>
              <a:buFont typeface="Wingdings" pitchFamily="2" charset="2"/>
              <a:buNone/>
              <a:defRPr/>
            </a:pPr>
            <a:r>
              <a:rPr lang="nb-NO" sz="1400" b="1" kern="0" dirty="0">
                <a:latin typeface="+mn-lt"/>
                <a:ea typeface="+mn-ea"/>
                <a:cs typeface="+mn-cs"/>
              </a:rPr>
              <a:t>	</a:t>
            </a:r>
          </a:p>
        </p:txBody>
      </p:sp>
      <p:sp>
        <p:nvSpPr>
          <p:cNvPr id="19463" name="Rectangle 10"/>
          <p:cNvSpPr>
            <a:spLocks noGrp="1" noChangeArrowheads="1"/>
          </p:cNvSpPr>
          <p:nvPr>
            <p:ph type="body" idx="1"/>
          </p:nvPr>
        </p:nvSpPr>
        <p:spPr>
          <a:xfrm>
            <a:off x="2555875" y="5588000"/>
            <a:ext cx="6624638" cy="1225550"/>
          </a:xfrm>
        </p:spPr>
        <p:txBody>
          <a:bodyPr/>
          <a:lstStyle/>
          <a:p>
            <a:pPr algn="r">
              <a:lnSpc>
                <a:spcPct val="90000"/>
              </a:lnSpc>
              <a:buFont typeface="Wingdings" charset="0"/>
              <a:buNone/>
            </a:pPr>
            <a:endParaRPr lang="nb-NO" sz="1800" b="1">
              <a:solidFill>
                <a:schemeClr val="tx1"/>
              </a:solidFill>
              <a:latin typeface="Arial" charset="0"/>
            </a:endParaRPr>
          </a:p>
          <a:p>
            <a:pPr algn="r">
              <a:lnSpc>
                <a:spcPct val="90000"/>
              </a:lnSpc>
              <a:buFont typeface="Wingdings" charset="0"/>
              <a:buNone/>
            </a:pPr>
            <a:endParaRPr lang="nb-NO" sz="1800" b="1">
              <a:solidFill>
                <a:schemeClr val="tx1"/>
              </a:solidFill>
              <a:latin typeface="Arial" charset="0"/>
            </a:endParaRPr>
          </a:p>
          <a:p>
            <a:pPr algn="r">
              <a:lnSpc>
                <a:spcPct val="90000"/>
              </a:lnSpc>
              <a:buFont typeface="Wingdings" charset="0"/>
              <a:buNone/>
            </a:pPr>
            <a:r>
              <a:rPr lang="nb-NO" sz="1800" b="1">
                <a:solidFill>
                  <a:schemeClr val="tx1"/>
                </a:solidFill>
                <a:latin typeface="Arial" charset="0"/>
              </a:rPr>
              <a:t>	</a:t>
            </a:r>
          </a:p>
        </p:txBody>
      </p:sp>
      <p:grpSp>
        <p:nvGrpSpPr>
          <p:cNvPr id="19464" name="Group 4"/>
          <p:cNvGrpSpPr>
            <a:grpSpLocks/>
          </p:cNvGrpSpPr>
          <p:nvPr/>
        </p:nvGrpSpPr>
        <p:grpSpPr bwMode="auto">
          <a:xfrm>
            <a:off x="8532813" y="4144963"/>
            <a:ext cx="611187" cy="2713037"/>
            <a:chOff x="113" y="2611"/>
            <a:chExt cx="144" cy="1709"/>
          </a:xfrm>
        </p:grpSpPr>
        <p:sp>
          <p:nvSpPr>
            <p:cNvPr id="19469" name="Rectangle 5" descr="Gold bar"/>
            <p:cNvSpPr>
              <a:spLocks noChangeArrowheads="1"/>
            </p:cNvSpPr>
            <p:nvPr/>
          </p:nvSpPr>
          <p:spPr bwMode="auto">
            <a:xfrm>
              <a:off x="113" y="3456"/>
              <a:ext cx="144" cy="864"/>
            </a:xfrm>
            <a:prstGeom prst="rect">
              <a:avLst/>
            </a:prstGeom>
            <a:solidFill>
              <a:srgbClr val="5F5F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 eaLnBrk="1" hangingPunct="1"/>
              <a:endParaRPr lang="nb-NO" sz="2400">
                <a:latin typeface="Times New Roman" charset="0"/>
              </a:endParaRPr>
            </a:p>
          </p:txBody>
        </p:sp>
        <p:sp>
          <p:nvSpPr>
            <p:cNvPr id="19470" name="Rectangle 6" descr="Gold bar"/>
            <p:cNvSpPr>
              <a:spLocks noChangeArrowheads="1"/>
            </p:cNvSpPr>
            <p:nvPr/>
          </p:nvSpPr>
          <p:spPr bwMode="auto">
            <a:xfrm>
              <a:off x="113" y="2611"/>
              <a:ext cx="144" cy="864"/>
            </a:xfrm>
            <a:prstGeom prst="rect">
              <a:avLst/>
            </a:prstGeom>
            <a:solidFill>
              <a:srgbClr val="1443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 eaLnBrk="1" hangingPunct="1"/>
              <a:endParaRPr lang="nb-NO" sz="2400">
                <a:latin typeface="Times New Roman" charset="0"/>
              </a:endParaRPr>
            </a:p>
          </p:txBody>
        </p:sp>
      </p:grpSp>
      <p:pic>
        <p:nvPicPr>
          <p:cNvPr id="19458" name="Bilde 14" descr="eit_100_031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7544" y="4143375"/>
            <a:ext cx="8429625" cy="271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660232" y="6548846"/>
            <a:ext cx="224322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Pic: E.I </a:t>
            </a:r>
            <a:r>
              <a:rPr lang="en-US" sz="1200" dirty="0" err="1" smtClean="0"/>
              <a:t>Turi</a:t>
            </a:r>
            <a:r>
              <a:rPr lang="en-US" sz="1200" dirty="0" smtClean="0"/>
              <a:t>, IPY EALÁT, 2008</a:t>
            </a:r>
            <a:endParaRPr lang="en-US" sz="1200" dirty="0"/>
          </a:p>
        </p:txBody>
      </p:sp>
      <p:pic>
        <p:nvPicPr>
          <p:cNvPr id="20" name="Picture 8" descr="ICRH_Logo_CMYK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24908" y="2348880"/>
            <a:ext cx="6532654" cy="1440160"/>
          </a:xfrm>
          <a:prstGeom prst="rect">
            <a:avLst/>
          </a:prstGeom>
          <a:noFill/>
        </p:spPr>
      </p:pic>
      <p:pic>
        <p:nvPicPr>
          <p:cNvPr id="21" name="Bilde 12" descr="WRH Logo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0737" y="681305"/>
            <a:ext cx="2494145" cy="1523559"/>
          </a:xfrm>
          <a:prstGeom prst="rect">
            <a:avLst/>
          </a:prstGeom>
        </p:spPr>
      </p:pic>
      <p:pic>
        <p:nvPicPr>
          <p:cNvPr id="22" name="Bilde 16" descr="WRH tekst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861018" y="1473393"/>
            <a:ext cx="4951342" cy="620979"/>
          </a:xfrm>
          <a:prstGeom prst="rect">
            <a:avLst/>
          </a:prstGeom>
        </p:spPr>
      </p:pic>
      <p:sp>
        <p:nvSpPr>
          <p:cNvPr id="18" name="Rectangle 4"/>
          <p:cNvSpPr txBox="1">
            <a:spLocks noChangeArrowheads="1"/>
          </p:cNvSpPr>
          <p:nvPr/>
        </p:nvSpPr>
        <p:spPr bwMode="auto">
          <a:xfrm>
            <a:off x="683568" y="4221088"/>
            <a:ext cx="8686800" cy="909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808080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808080"/>
                </a:solidFill>
                <a:latin typeface="Tahoma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808080"/>
                </a:solidFill>
                <a:latin typeface="Tahoma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808080"/>
                </a:solidFill>
                <a:latin typeface="Tahoma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808080"/>
                </a:solidFill>
                <a:latin typeface="Tahoma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808080"/>
                </a:solidFill>
                <a:latin typeface="Tahoma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808080"/>
                </a:solidFill>
                <a:latin typeface="Tahoma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808080"/>
                </a:solidFill>
                <a:latin typeface="Tahoma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808080"/>
                </a:solidFill>
                <a:latin typeface="Tahoma" pitchFamily="34" charset="0"/>
              </a:defRPr>
            </a:lvl9pPr>
          </a:lstStyle>
          <a:p>
            <a:r>
              <a:rPr lang="en-US" sz="1800" b="1" dirty="0" smtClean="0">
                <a:solidFill>
                  <a:srgbClr val="C0C0C0"/>
                </a:solidFill>
              </a:rPr>
              <a:t>A New Project Proposal for SDWG: </a:t>
            </a:r>
          </a:p>
          <a:p>
            <a:r>
              <a:rPr lang="en-US" sz="1800" b="1" dirty="0" smtClean="0">
                <a:solidFill>
                  <a:schemeClr val="bg1"/>
                </a:solidFill>
              </a:rPr>
              <a:t>EALLU- Arctic Indigenous Youth, Climate Change and Food Culture</a:t>
            </a:r>
            <a:endParaRPr lang="en-US" sz="1800" dirty="0">
              <a:solidFill>
                <a:schemeClr val="bg1"/>
              </a:solidFill>
            </a:endParaRPr>
          </a:p>
          <a:p>
            <a:pPr>
              <a:defRPr/>
            </a:pPr>
            <a:r>
              <a:rPr lang="nb-NO" sz="1350" b="1" dirty="0" smtClean="0">
                <a:solidFill>
                  <a:srgbClr val="C0C0C0"/>
                </a:solidFill>
              </a:rPr>
              <a:t>Presentation for </a:t>
            </a:r>
            <a:r>
              <a:rPr lang="nb-NO" sz="1350" b="1" dirty="0" err="1" smtClean="0">
                <a:solidFill>
                  <a:srgbClr val="C0C0C0"/>
                </a:solidFill>
              </a:rPr>
              <a:t>the</a:t>
            </a:r>
            <a:r>
              <a:rPr lang="nb-NO" sz="1350" b="1" dirty="0" smtClean="0">
                <a:solidFill>
                  <a:srgbClr val="C0C0C0"/>
                </a:solidFill>
              </a:rPr>
              <a:t> </a:t>
            </a:r>
            <a:r>
              <a:rPr lang="nb-NO" sz="1350" b="1" dirty="0" err="1" smtClean="0">
                <a:solidFill>
                  <a:srgbClr val="C0C0C0"/>
                </a:solidFill>
              </a:rPr>
              <a:t>Sustainable</a:t>
            </a:r>
            <a:r>
              <a:rPr lang="nb-NO" sz="1350" b="1" dirty="0" smtClean="0">
                <a:solidFill>
                  <a:srgbClr val="C0C0C0"/>
                </a:solidFill>
              </a:rPr>
              <a:t> Development </a:t>
            </a:r>
            <a:r>
              <a:rPr lang="nb-NO" sz="1350" b="1" dirty="0" err="1" smtClean="0">
                <a:solidFill>
                  <a:srgbClr val="C0C0C0"/>
                </a:solidFill>
              </a:rPr>
              <a:t>Working</a:t>
            </a:r>
            <a:r>
              <a:rPr lang="nb-NO" sz="1350" b="1" dirty="0" smtClean="0">
                <a:solidFill>
                  <a:srgbClr val="C0C0C0"/>
                </a:solidFill>
              </a:rPr>
              <a:t> Group, Whitehorse, </a:t>
            </a:r>
            <a:r>
              <a:rPr lang="nb-NO" sz="1350" b="1" dirty="0" err="1" smtClean="0">
                <a:solidFill>
                  <a:srgbClr val="C0C0C0"/>
                </a:solidFill>
              </a:rPr>
              <a:t>March</a:t>
            </a:r>
            <a:r>
              <a:rPr lang="nb-NO" sz="1350" b="1" dirty="0" smtClean="0">
                <a:solidFill>
                  <a:srgbClr val="C0C0C0"/>
                </a:solidFill>
              </a:rPr>
              <a:t> 1, 2015</a:t>
            </a:r>
          </a:p>
        </p:txBody>
      </p:sp>
    </p:spTree>
    <p:extLst>
      <p:ext uri="{BB962C8B-B14F-4D97-AF65-F5344CB8AC3E}">
        <p14:creationId xmlns:p14="http://schemas.microsoft.com/office/powerpoint/2010/main" val="893942979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 bwMode="auto">
          <a:xfrm>
            <a:off x="179512" y="0"/>
            <a:ext cx="8964488" cy="6858000"/>
          </a:xfrm>
          <a:prstGeom prst="rect">
            <a:avLst/>
          </a:prstGeom>
          <a:solidFill>
            <a:srgbClr val="154698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74848" y="116632"/>
            <a:ext cx="8229600" cy="1139825"/>
          </a:xfrm>
        </p:spPr>
        <p:txBody>
          <a:bodyPr/>
          <a:lstStyle/>
          <a:p>
            <a:r>
              <a:rPr lang="en-US" sz="5000" b="1" dirty="0" smtClean="0">
                <a:solidFill>
                  <a:schemeClr val="bg1"/>
                </a:solidFill>
              </a:rPr>
              <a:t>Idea</a:t>
            </a:r>
            <a:endParaRPr lang="en-US" sz="5000" b="1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7544" y="1340768"/>
            <a:ext cx="4896544" cy="4530725"/>
          </a:xfrm>
        </p:spPr>
        <p:txBody>
          <a:bodyPr/>
          <a:lstStyle/>
          <a:p>
            <a:pPr marL="0" indent="0">
              <a:buNone/>
            </a:pPr>
            <a:r>
              <a:rPr lang="en-US" sz="2700" dirty="0" smtClean="0">
                <a:solidFill>
                  <a:schemeClr val="bg1"/>
                </a:solidFill>
              </a:rPr>
              <a:t>Utilizing Arctic Indigenous/ Reindeer </a:t>
            </a:r>
            <a:r>
              <a:rPr lang="en-US" sz="2700" dirty="0">
                <a:solidFill>
                  <a:schemeClr val="bg1"/>
                </a:solidFill>
              </a:rPr>
              <a:t>H</a:t>
            </a:r>
            <a:r>
              <a:rPr lang="en-US" sz="2700" dirty="0" smtClean="0">
                <a:solidFill>
                  <a:schemeClr val="bg1"/>
                </a:solidFill>
              </a:rPr>
              <a:t>erding </a:t>
            </a:r>
            <a:r>
              <a:rPr lang="en-US" sz="2700" dirty="0">
                <a:solidFill>
                  <a:schemeClr val="bg1"/>
                </a:solidFill>
              </a:rPr>
              <a:t>P</a:t>
            </a:r>
            <a:r>
              <a:rPr lang="en-US" sz="2700" dirty="0" smtClean="0">
                <a:solidFill>
                  <a:schemeClr val="bg1"/>
                </a:solidFill>
              </a:rPr>
              <a:t>eoples´ TK on Food and Food Resources:</a:t>
            </a:r>
          </a:p>
          <a:p>
            <a:pPr marL="0" indent="0">
              <a:buNone/>
            </a:pPr>
            <a:r>
              <a:rPr lang="en-US" sz="400" dirty="0" smtClean="0">
                <a:solidFill>
                  <a:schemeClr val="bg1"/>
                </a:solidFill>
              </a:rPr>
              <a:t>   </a:t>
            </a:r>
          </a:p>
          <a:p>
            <a:pPr marL="0" indent="0">
              <a:buNone/>
            </a:pPr>
            <a:r>
              <a:rPr lang="en-US" sz="2700" dirty="0" smtClean="0">
                <a:solidFill>
                  <a:srgbClr val="FFCC66"/>
                </a:solidFill>
              </a:rPr>
              <a:t>A Novel Approach to    Address Rapid              Change</a:t>
            </a:r>
            <a:endParaRPr lang="en-US" sz="2700" dirty="0">
              <a:solidFill>
                <a:srgbClr val="FFCC66"/>
              </a:solidFill>
            </a:endParaRPr>
          </a:p>
        </p:txBody>
      </p:sp>
      <p:pic>
        <p:nvPicPr>
          <p:cNvPr id="7" name="Content Placeholder 6" descr="2013-08-20 20.01.52.jpg"/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76" b="-975"/>
          <a:stretch/>
        </p:blipFill>
        <p:spPr>
          <a:xfrm>
            <a:off x="3995936" y="1556792"/>
            <a:ext cx="6574547" cy="3744416"/>
          </a:xfrm>
          <a:ln>
            <a:solidFill>
              <a:schemeClr val="bg1"/>
            </a:solidFill>
          </a:ln>
          <a:scene3d>
            <a:camera prst="orthographicFront">
              <a:rot lat="0" lon="0" rev="16200000"/>
            </a:camera>
            <a:lightRig rig="threePt" dir="t"/>
          </a:scene3d>
        </p:spPr>
      </p:pic>
      <p:pic>
        <p:nvPicPr>
          <p:cNvPr id="6" name="Picture 5" descr="photo-14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07904" y="3266713"/>
            <a:ext cx="2376264" cy="3546663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9" name="Bilde 63" descr="C:\Users\Anders Oskal\Pictures\DIVERSE gode bilder\EALAT Information Book Pictures_Shortlist\yamal_shortlist\eit_100_0299.JPG"/>
          <p:cNvPicPr/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544860" y="4149080"/>
            <a:ext cx="3379068" cy="244827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8673137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auto">
          <a:xfrm>
            <a:off x="179512" y="0"/>
            <a:ext cx="9073008" cy="6858000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23528" y="-171400"/>
            <a:ext cx="4176464" cy="2696617"/>
          </a:xfrm>
        </p:spPr>
        <p:txBody>
          <a:bodyPr/>
          <a:lstStyle/>
          <a:p>
            <a:r>
              <a:rPr lang="en-US" sz="2000" i="1" dirty="0" smtClean="0">
                <a:solidFill>
                  <a:srgbClr val="FFCC66"/>
                </a:solidFill>
              </a:rPr>
              <a:t>“…Create </a:t>
            </a:r>
            <a:r>
              <a:rPr lang="en-US" sz="2000" i="1" dirty="0">
                <a:solidFill>
                  <a:srgbClr val="FFCC66"/>
                </a:solidFill>
              </a:rPr>
              <a:t>mechanisms and opportunities for young reindeer herders so that they can initiate their own added value businesses and bring new products to the market</a:t>
            </a:r>
            <a:r>
              <a:rPr lang="en-US" sz="2000" i="1" dirty="0" smtClean="0">
                <a:solidFill>
                  <a:srgbClr val="FFCC66"/>
                </a:solidFill>
              </a:rPr>
              <a:t>.”</a:t>
            </a:r>
            <a:r>
              <a:rPr lang="en-US" sz="2000" dirty="0" smtClean="0">
                <a:solidFill>
                  <a:srgbClr val="FFCC66"/>
                </a:solidFill>
              </a:rPr>
              <a:t> </a:t>
            </a:r>
            <a:endParaRPr lang="en-US" sz="2000" dirty="0">
              <a:solidFill>
                <a:srgbClr val="FFCC66"/>
              </a:solidFill>
            </a:endParaRPr>
          </a:p>
        </p:txBody>
      </p:sp>
      <p:pic>
        <p:nvPicPr>
          <p:cNvPr id="8" name="Content Placeholder 7" descr="Screen Shot 2015-02-28 at 11.14.02.png"/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9512" y="2765703"/>
            <a:ext cx="4682595" cy="4097812"/>
          </a:xfrm>
        </p:spPr>
      </p:pic>
      <p:pic>
        <p:nvPicPr>
          <p:cNvPr id="7" name="Content Placeholder 6" descr="Screen Shot 2015-02-28 at 11.14.18.png"/>
          <p:cNvPicPr>
            <a:picLocks noGrp="1" noChangeAspect="1"/>
          </p:cNvPicPr>
          <p:nvPr>
            <p:ph sz="half"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99992" y="0"/>
            <a:ext cx="4760395" cy="4149080"/>
          </a:xfrm>
        </p:spPr>
      </p:pic>
      <p:sp>
        <p:nvSpPr>
          <p:cNvPr id="2" name="TextBox 1"/>
          <p:cNvSpPr txBox="1"/>
          <p:nvPr/>
        </p:nvSpPr>
        <p:spPr>
          <a:xfrm>
            <a:off x="4932040" y="4293096"/>
            <a:ext cx="432048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 smtClean="0">
                <a:solidFill>
                  <a:srgbClr val="FFCC66"/>
                </a:solidFill>
              </a:rPr>
              <a:t>“…Young </a:t>
            </a:r>
            <a:r>
              <a:rPr lang="en-US" sz="2000" i="1" dirty="0">
                <a:solidFill>
                  <a:srgbClr val="FFCC66"/>
                </a:solidFill>
              </a:rPr>
              <a:t>reindeer herders asks that the Arctic Council and its Members support the Arctic Indigenous Peoples ́ Culinary Network Institute and </a:t>
            </a:r>
            <a:r>
              <a:rPr lang="en-US" sz="2000" i="1" dirty="0" err="1">
                <a:solidFill>
                  <a:srgbClr val="FFCC66"/>
                </a:solidFill>
              </a:rPr>
              <a:t>UArctic</a:t>
            </a:r>
            <a:r>
              <a:rPr lang="en-US" sz="2000" i="1" dirty="0">
                <a:solidFill>
                  <a:srgbClr val="FFCC66"/>
                </a:solidFill>
              </a:rPr>
              <a:t> EALÁT Institute, so they can deliver their relevant and culturally specific educational programs to indigenous youth</a:t>
            </a:r>
            <a:r>
              <a:rPr lang="en-US" sz="2000" i="1" dirty="0" smtClean="0">
                <a:solidFill>
                  <a:srgbClr val="FFCC66"/>
                </a:solidFill>
              </a:rPr>
              <a:t>.” </a:t>
            </a:r>
            <a:endParaRPr lang="en-US" sz="2000" i="1" dirty="0">
              <a:solidFill>
                <a:srgbClr val="FFCC66"/>
              </a:solidFill>
            </a:endParaRPr>
          </a:p>
          <a:p>
            <a:endParaRPr lang="en-US" sz="2000" i="1" dirty="0">
              <a:solidFill>
                <a:srgbClr val="FFCC66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23528" y="116632"/>
            <a:ext cx="38963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FFFF"/>
                </a:solidFill>
              </a:rPr>
              <a:t>SDWG EALLIN 2012-2015</a:t>
            </a:r>
            <a:endParaRPr lang="en-US" sz="24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86641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auto">
          <a:xfrm>
            <a:off x="251520" y="1484784"/>
            <a:ext cx="8892480" cy="5373216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800" dirty="0" err="1" smtClean="0">
                <a:solidFill>
                  <a:srgbClr val="154698"/>
                </a:solidFill>
                <a:latin typeface="+mn-lt"/>
              </a:rPr>
              <a:t>Aoluguya</a:t>
            </a:r>
            <a:r>
              <a:rPr lang="en-US" sz="3800" dirty="0" smtClean="0">
                <a:solidFill>
                  <a:srgbClr val="154698"/>
                </a:solidFill>
                <a:latin typeface="+mn-lt"/>
              </a:rPr>
              <a:t> Declaration</a:t>
            </a:r>
            <a:r>
              <a:rPr lang="en-US" sz="3500" dirty="0">
                <a:solidFill>
                  <a:srgbClr val="154698"/>
                </a:solidFill>
                <a:latin typeface="+mn-lt"/>
              </a:rPr>
              <a:t> </a:t>
            </a:r>
            <a:r>
              <a:rPr lang="en-US" sz="3500" dirty="0" smtClean="0">
                <a:solidFill>
                  <a:srgbClr val="154698"/>
                </a:solidFill>
                <a:latin typeface="+mn-lt"/>
              </a:rPr>
              <a:t>2013</a:t>
            </a:r>
            <a:br>
              <a:rPr lang="en-US" sz="3500" dirty="0" smtClean="0">
                <a:solidFill>
                  <a:srgbClr val="154698"/>
                </a:solidFill>
                <a:latin typeface="+mn-lt"/>
              </a:rPr>
            </a:br>
            <a:r>
              <a:rPr lang="uk-UA" sz="3500" dirty="0" smtClean="0">
                <a:solidFill>
                  <a:srgbClr val="154698"/>
                </a:solidFill>
                <a:latin typeface="+mn-lt"/>
                <a:cs typeface="Cambria"/>
              </a:rPr>
              <a:t>Декларация Аолугуйя</a:t>
            </a:r>
            <a:r>
              <a:rPr lang="nb-NO" sz="3500" dirty="0" smtClean="0">
                <a:solidFill>
                  <a:srgbClr val="154698"/>
                </a:solidFill>
                <a:latin typeface="+mn-lt"/>
                <a:cs typeface="Cambria"/>
              </a:rPr>
              <a:t> 2013</a:t>
            </a:r>
            <a:endParaRPr lang="en-US" sz="3500" dirty="0">
              <a:solidFill>
                <a:srgbClr val="154698"/>
              </a:solidFill>
              <a:latin typeface="+mn-lt"/>
            </a:endParaRPr>
          </a:p>
        </p:txBody>
      </p:sp>
      <p:pic>
        <p:nvPicPr>
          <p:cNvPr id="8" name="Content Placeholder 9" descr="大会35-1LOGO-20130603_复制 拷贝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2775" b="-32775"/>
          <a:stretch>
            <a:fillRect/>
          </a:stretch>
        </p:blipFill>
        <p:spPr bwMode="auto">
          <a:xfrm>
            <a:off x="7020271" y="-315416"/>
            <a:ext cx="1781893" cy="1998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Snip Diagonal Corner Rectangle 12"/>
          <p:cNvSpPr/>
          <p:nvPr/>
        </p:nvSpPr>
        <p:spPr bwMode="auto">
          <a:xfrm>
            <a:off x="467544" y="2780928"/>
            <a:ext cx="8568952" cy="1368152"/>
          </a:xfrm>
          <a:prstGeom prst="snip2DiagRect">
            <a:avLst/>
          </a:prstGeom>
          <a:solidFill>
            <a:srgbClr val="5F5F5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2" name="Snip Diagonal Corner Rectangle 11"/>
          <p:cNvSpPr/>
          <p:nvPr/>
        </p:nvSpPr>
        <p:spPr bwMode="auto">
          <a:xfrm>
            <a:off x="467544" y="4149080"/>
            <a:ext cx="8568952" cy="1368152"/>
          </a:xfrm>
          <a:prstGeom prst="snip2DiagRect">
            <a:avLst/>
          </a:prstGeom>
          <a:solidFill>
            <a:srgbClr val="96969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1" name="Snip Diagonal Corner Rectangle 10"/>
          <p:cNvSpPr/>
          <p:nvPr/>
        </p:nvSpPr>
        <p:spPr bwMode="auto">
          <a:xfrm>
            <a:off x="467544" y="5517232"/>
            <a:ext cx="8568952" cy="1368152"/>
          </a:xfrm>
          <a:prstGeom prst="snip2DiagRect">
            <a:avLst/>
          </a:prstGeom>
          <a:solidFill>
            <a:srgbClr val="C0C0C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4" name="Snip Diagonal Corner Rectangle 13"/>
          <p:cNvSpPr/>
          <p:nvPr/>
        </p:nvSpPr>
        <p:spPr bwMode="auto">
          <a:xfrm>
            <a:off x="467544" y="1412776"/>
            <a:ext cx="8568952" cy="1368152"/>
          </a:xfrm>
          <a:prstGeom prst="snip2Diag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565720" y="1412776"/>
            <a:ext cx="8686800" cy="4530725"/>
          </a:xfrm>
        </p:spPr>
        <p:txBody>
          <a:bodyPr/>
          <a:lstStyle/>
          <a:p>
            <a:pPr marL="0" indent="0">
              <a:buNone/>
            </a:pPr>
            <a:r>
              <a:rPr lang="en-US" sz="2700" b="1" dirty="0" smtClean="0">
                <a:solidFill>
                  <a:srgbClr val="FFCC66"/>
                </a:solidFill>
              </a:rPr>
              <a:t>Active Local </a:t>
            </a:r>
            <a:r>
              <a:rPr lang="en-US" sz="2700" b="1" dirty="0">
                <a:solidFill>
                  <a:srgbClr val="FFCC66"/>
                </a:solidFill>
              </a:rPr>
              <a:t>S</a:t>
            </a:r>
            <a:r>
              <a:rPr lang="en-US" sz="2700" b="1" dirty="0" smtClean="0">
                <a:solidFill>
                  <a:srgbClr val="FFCC66"/>
                </a:solidFill>
              </a:rPr>
              <a:t>ocieties Are Key</a:t>
            </a:r>
          </a:p>
          <a:p>
            <a:pPr marL="0" indent="0">
              <a:buNone/>
            </a:pPr>
            <a:r>
              <a:rPr lang="en-US" sz="2200" b="1" dirty="0" smtClean="0">
                <a:solidFill>
                  <a:srgbClr val="FFCC66"/>
                </a:solidFill>
              </a:rPr>
              <a:t>“</a:t>
            </a:r>
            <a:r>
              <a:rPr lang="en-US" sz="2200" b="1" dirty="0">
                <a:solidFill>
                  <a:srgbClr val="FFCC66"/>
                </a:solidFill>
              </a:rPr>
              <a:t>…</a:t>
            </a:r>
            <a:r>
              <a:rPr lang="en-US" sz="2200" dirty="0">
                <a:solidFill>
                  <a:srgbClr val="FFCC66"/>
                </a:solidFill>
              </a:rPr>
              <a:t>Recognize the need for active local reindeer herding societies in face of the major changes that are now happening</a:t>
            </a:r>
            <a:r>
              <a:rPr lang="en-US" sz="2200" dirty="0" smtClean="0">
                <a:solidFill>
                  <a:srgbClr val="FFCC66"/>
                </a:solidFill>
              </a:rPr>
              <a:t>”</a:t>
            </a:r>
          </a:p>
          <a:p>
            <a:pPr marL="0" indent="0">
              <a:buNone/>
            </a:pPr>
            <a:endParaRPr lang="en-US" sz="500" dirty="0"/>
          </a:p>
          <a:p>
            <a:pPr marL="0" indent="0">
              <a:buNone/>
            </a:pPr>
            <a:r>
              <a:rPr lang="en-US" sz="2700" b="1" dirty="0" smtClean="0">
                <a:solidFill>
                  <a:schemeClr val="bg1"/>
                </a:solidFill>
              </a:rPr>
              <a:t>Economic Freedom </a:t>
            </a:r>
            <a:r>
              <a:rPr lang="en-US" sz="2700" b="1" dirty="0">
                <a:solidFill>
                  <a:schemeClr val="bg1"/>
                </a:solidFill>
              </a:rPr>
              <a:t>R</a:t>
            </a:r>
            <a:r>
              <a:rPr lang="en-US" sz="2700" b="1" dirty="0" smtClean="0">
                <a:solidFill>
                  <a:schemeClr val="bg1"/>
                </a:solidFill>
              </a:rPr>
              <a:t>educes </a:t>
            </a:r>
            <a:r>
              <a:rPr lang="en-US" sz="2700" b="1" dirty="0">
                <a:solidFill>
                  <a:schemeClr val="bg1"/>
                </a:solidFill>
              </a:rPr>
              <a:t>V</a:t>
            </a:r>
            <a:r>
              <a:rPr lang="en-US" sz="2700" b="1" dirty="0" smtClean="0">
                <a:solidFill>
                  <a:schemeClr val="bg1"/>
                </a:solidFill>
              </a:rPr>
              <a:t>ulnerability</a:t>
            </a:r>
          </a:p>
          <a:p>
            <a:pPr marL="0" indent="0">
              <a:buNone/>
            </a:pPr>
            <a:r>
              <a:rPr lang="en-US" sz="2200" dirty="0" smtClean="0">
                <a:solidFill>
                  <a:schemeClr val="bg1"/>
                </a:solidFill>
              </a:rPr>
              <a:t>“</a:t>
            </a:r>
            <a:r>
              <a:rPr lang="en-US" sz="2200" dirty="0">
                <a:solidFill>
                  <a:schemeClr val="bg1"/>
                </a:solidFill>
              </a:rPr>
              <a:t>…Recognize that the freedom of reindeer herders to develop their own economy and value added is a key factor to avoid vulnerability” </a:t>
            </a:r>
            <a:endParaRPr lang="en-US" sz="2200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sz="500" dirty="0"/>
          </a:p>
          <a:p>
            <a:pPr marL="0" indent="0">
              <a:buNone/>
            </a:pPr>
            <a:r>
              <a:rPr lang="en-US" sz="2700" b="1" dirty="0" smtClean="0">
                <a:solidFill>
                  <a:schemeClr val="tx1"/>
                </a:solidFill>
              </a:rPr>
              <a:t>Mobilizing Diversity</a:t>
            </a:r>
          </a:p>
          <a:p>
            <a:pPr marL="0" indent="0">
              <a:buNone/>
            </a:pPr>
            <a:r>
              <a:rPr lang="en-US" sz="2000" dirty="0" smtClean="0">
                <a:solidFill>
                  <a:schemeClr val="tx1"/>
                </a:solidFill>
              </a:rPr>
              <a:t>“…Underline </a:t>
            </a:r>
            <a:r>
              <a:rPr lang="en-US" sz="2000" dirty="0">
                <a:solidFill>
                  <a:schemeClr val="tx1"/>
                </a:solidFill>
              </a:rPr>
              <a:t>that reindeer herding also includes hunting, fishing, gathering, harvesting and other forms of nature use as integrated parts of the traditional and economic foundation,</a:t>
            </a:r>
            <a:r>
              <a:rPr lang="en-US" sz="2000" dirty="0" smtClean="0">
                <a:solidFill>
                  <a:schemeClr val="tx1"/>
                </a:solidFill>
              </a:rPr>
              <a:t>…”</a:t>
            </a:r>
            <a:r>
              <a:rPr lang="en-US" sz="2000" dirty="0" smtClean="0">
                <a:solidFill>
                  <a:srgbClr val="154698"/>
                </a:solidFill>
              </a:rPr>
              <a:t> </a:t>
            </a:r>
          </a:p>
          <a:p>
            <a:pPr marL="0" indent="0">
              <a:buNone/>
            </a:pPr>
            <a:r>
              <a:rPr lang="en-US" sz="2700" b="1" dirty="0" smtClean="0">
                <a:solidFill>
                  <a:srgbClr val="CC0000"/>
                </a:solidFill>
              </a:rPr>
              <a:t>Utilizing the Traditional </a:t>
            </a:r>
            <a:r>
              <a:rPr lang="en-US" sz="2700" b="1" dirty="0">
                <a:solidFill>
                  <a:srgbClr val="CC0000"/>
                </a:solidFill>
              </a:rPr>
              <a:t>K</a:t>
            </a:r>
            <a:r>
              <a:rPr lang="en-US" sz="2700" b="1" dirty="0" smtClean="0">
                <a:solidFill>
                  <a:srgbClr val="CC0000"/>
                </a:solidFill>
              </a:rPr>
              <a:t>nowledge</a:t>
            </a:r>
          </a:p>
          <a:p>
            <a:pPr marL="0" indent="0">
              <a:buNone/>
            </a:pPr>
            <a:r>
              <a:rPr lang="en-US" sz="2200" b="1" dirty="0" smtClean="0">
                <a:solidFill>
                  <a:srgbClr val="CC0000"/>
                </a:solidFill>
              </a:rPr>
              <a:t>“…Underline</a:t>
            </a:r>
            <a:r>
              <a:rPr lang="en-US" sz="2200" dirty="0" smtClean="0">
                <a:solidFill>
                  <a:srgbClr val="CC0000"/>
                </a:solidFill>
              </a:rPr>
              <a:t> </a:t>
            </a:r>
            <a:r>
              <a:rPr lang="en-US" sz="2200" dirty="0">
                <a:solidFill>
                  <a:srgbClr val="CC0000"/>
                </a:solidFill>
              </a:rPr>
              <a:t>the need for documentation of biodiversity, food culture and reindeer herders´ health using traditional </a:t>
            </a:r>
            <a:r>
              <a:rPr lang="en-US" sz="2200" dirty="0" smtClean="0">
                <a:solidFill>
                  <a:srgbClr val="CC0000"/>
                </a:solidFill>
              </a:rPr>
              <a:t>knowledge”</a:t>
            </a:r>
            <a:endParaRPr lang="en-US" sz="2200" dirty="0">
              <a:solidFill>
                <a:srgbClr val="CC0000"/>
              </a:solidFill>
            </a:endParaRPr>
          </a:p>
          <a:p>
            <a:pPr marL="0" indent="0">
              <a:buNone/>
            </a:pPr>
            <a:endParaRPr lang="en-US" sz="2200" dirty="0">
              <a:solidFill>
                <a:srgbClr val="154698"/>
              </a:solidFill>
            </a:endParaRPr>
          </a:p>
          <a:p>
            <a:endParaRPr lang="en-US" sz="2400" dirty="0" smtClean="0">
              <a:solidFill>
                <a:srgbClr val="154698"/>
              </a:solidFill>
            </a:endParaRPr>
          </a:p>
          <a:p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9593277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 bwMode="auto">
          <a:xfrm>
            <a:off x="251520" y="0"/>
            <a:ext cx="8892480" cy="68580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1613"/>
            <a:ext cx="8686800" cy="1139825"/>
          </a:xfrm>
        </p:spPr>
        <p:txBody>
          <a:bodyPr/>
          <a:lstStyle/>
          <a:p>
            <a:r>
              <a:rPr lang="en-US" sz="3450" b="1" dirty="0" smtClean="0">
                <a:solidFill>
                  <a:srgbClr val="154698"/>
                </a:solidFill>
              </a:rPr>
              <a:t>EALLU Arctic Indigenous Youth: </a:t>
            </a:r>
            <a:r>
              <a:rPr lang="en-US" sz="3200" b="1" dirty="0" smtClean="0">
                <a:solidFill>
                  <a:srgbClr val="154698"/>
                </a:solidFill>
              </a:rPr>
              <a:t/>
            </a:r>
            <a:br>
              <a:rPr lang="en-US" sz="3200" b="1" dirty="0" smtClean="0">
                <a:solidFill>
                  <a:srgbClr val="154698"/>
                </a:solidFill>
              </a:rPr>
            </a:br>
            <a:r>
              <a:rPr lang="en-US" sz="3200" b="1" dirty="0" smtClean="0">
                <a:solidFill>
                  <a:srgbClr val="154698"/>
                </a:solidFill>
              </a:rPr>
              <a:t>Traditional Knowledge and Food Culture</a:t>
            </a:r>
            <a:endParaRPr lang="en-US" sz="3200" b="1" dirty="0">
              <a:solidFill>
                <a:srgbClr val="154698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40769"/>
            <a:ext cx="8229600" cy="1440160"/>
          </a:xfrm>
        </p:spPr>
        <p:txBody>
          <a:bodyPr/>
          <a:lstStyle/>
          <a:p>
            <a:pPr marL="0" indent="0">
              <a:buNone/>
            </a:pPr>
            <a:r>
              <a:rPr lang="en-US" b="1" dirty="0" smtClean="0"/>
              <a:t>Navigation towards Sustainability through New </a:t>
            </a:r>
            <a:r>
              <a:rPr lang="en-US" b="1" dirty="0"/>
              <a:t>A</a:t>
            </a:r>
            <a:r>
              <a:rPr lang="en-US" b="1" dirty="0" smtClean="0"/>
              <a:t>pproaches for Addressing Arctic Climate </a:t>
            </a:r>
            <a:r>
              <a:rPr lang="en-US" b="1" dirty="0"/>
              <a:t>C</a:t>
            </a:r>
            <a:r>
              <a:rPr lang="en-US" b="1" dirty="0" smtClean="0"/>
              <a:t>hange and Globalization</a:t>
            </a:r>
          </a:p>
          <a:p>
            <a:pPr marL="0" indent="0">
              <a:buNone/>
            </a:pPr>
            <a:endParaRPr lang="en-US" dirty="0"/>
          </a:p>
        </p:txBody>
      </p:sp>
      <p:cxnSp>
        <p:nvCxnSpPr>
          <p:cNvPr id="5" name="Straight Connector 4"/>
          <p:cNvCxnSpPr/>
          <p:nvPr/>
        </p:nvCxnSpPr>
        <p:spPr bwMode="auto">
          <a:xfrm>
            <a:off x="539552" y="2780928"/>
            <a:ext cx="8064896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154698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446856" y="2780928"/>
            <a:ext cx="8517632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lr>
                <a:srgbClr val="134598"/>
              </a:buClr>
              <a:buFont typeface="Wingdings" pitchFamily="2" charset="2"/>
              <a:buChar char="p"/>
              <a:defRPr sz="2800">
                <a:solidFill>
                  <a:srgbClr val="5F5F5F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lr>
                <a:srgbClr val="134598"/>
              </a:buClr>
              <a:buFont typeface="Wingdings" pitchFamily="2" charset="2"/>
              <a:buChar char="n"/>
              <a:defRPr sz="2400">
                <a:solidFill>
                  <a:srgbClr val="5F5F5F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134598"/>
              </a:buClr>
              <a:buFont typeface="Wingdings" pitchFamily="2" charset="2"/>
              <a:buChar char="p"/>
              <a:defRPr sz="2000">
                <a:solidFill>
                  <a:srgbClr val="5F5F5F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134598"/>
              </a:buClr>
              <a:buFont typeface="Wingdings" pitchFamily="2" charset="2"/>
              <a:buChar char="§"/>
              <a:defRPr>
                <a:solidFill>
                  <a:srgbClr val="5F5F5F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134598"/>
              </a:buClr>
              <a:buFont typeface="Wingdings" pitchFamily="2" charset="2"/>
              <a:buChar char="§"/>
              <a:defRPr>
                <a:solidFill>
                  <a:srgbClr val="5F5F5F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134598"/>
              </a:buClr>
              <a:buFont typeface="Wingdings" pitchFamily="2" charset="2"/>
              <a:buChar char="§"/>
              <a:defRPr>
                <a:solidFill>
                  <a:srgbClr val="5F5F5F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134598"/>
              </a:buClr>
              <a:buFont typeface="Wingdings" pitchFamily="2" charset="2"/>
              <a:buChar char="§"/>
              <a:defRPr>
                <a:solidFill>
                  <a:srgbClr val="5F5F5F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134598"/>
              </a:buClr>
              <a:buFont typeface="Wingdings" pitchFamily="2" charset="2"/>
              <a:buChar char="§"/>
              <a:defRPr>
                <a:solidFill>
                  <a:srgbClr val="5F5F5F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134598"/>
              </a:buClr>
              <a:buFont typeface="Wingdings" pitchFamily="2" charset="2"/>
              <a:buChar char="§"/>
              <a:defRPr>
                <a:solidFill>
                  <a:srgbClr val="5F5F5F"/>
                </a:solidFill>
                <a:latin typeface="+mn-lt"/>
              </a:defRPr>
            </a:lvl9pPr>
          </a:lstStyle>
          <a:p>
            <a:r>
              <a:rPr lang="en-US" sz="2400" b="1" dirty="0" smtClean="0"/>
              <a:t>Societal goal: </a:t>
            </a:r>
          </a:p>
          <a:p>
            <a:pPr lvl="1"/>
            <a:r>
              <a:rPr lang="en-US" sz="2300" dirty="0" smtClean="0">
                <a:solidFill>
                  <a:srgbClr val="154698"/>
                </a:solidFill>
              </a:rPr>
              <a:t>A sustainable and resilient reindeer   	          husbandry in face of climate change                              and globalization</a:t>
            </a:r>
          </a:p>
          <a:p>
            <a:r>
              <a:rPr lang="en-US" sz="2400" b="1" dirty="0" smtClean="0"/>
              <a:t>Vision: </a:t>
            </a:r>
          </a:p>
          <a:p>
            <a:pPr lvl="1"/>
            <a:r>
              <a:rPr lang="en-US" sz="2300" dirty="0" smtClean="0">
                <a:solidFill>
                  <a:srgbClr val="154698"/>
                </a:solidFill>
              </a:rPr>
              <a:t>Creating a better life for circumpolar reindeer herders</a:t>
            </a:r>
          </a:p>
          <a:p>
            <a:r>
              <a:rPr lang="en-US" sz="2400" b="1" dirty="0" smtClean="0"/>
              <a:t>Components includes:</a:t>
            </a:r>
          </a:p>
          <a:p>
            <a:pPr lvl="1"/>
            <a:r>
              <a:rPr lang="se-NO" sz="2200" dirty="0">
                <a:solidFill>
                  <a:srgbClr val="154698"/>
                </a:solidFill>
              </a:rPr>
              <a:t>Utilizing and bringing forth TK on food culture</a:t>
            </a:r>
          </a:p>
          <a:p>
            <a:pPr lvl="1"/>
            <a:r>
              <a:rPr lang="en-US" sz="2200" dirty="0">
                <a:solidFill>
                  <a:srgbClr val="154698"/>
                </a:solidFill>
              </a:rPr>
              <a:t>Local knowledge building and experience exchange </a:t>
            </a:r>
          </a:p>
          <a:p>
            <a:pPr lvl="1"/>
            <a:r>
              <a:rPr lang="en-US" sz="2200" dirty="0">
                <a:solidFill>
                  <a:srgbClr val="154698"/>
                </a:solidFill>
              </a:rPr>
              <a:t>Knowledge development </a:t>
            </a:r>
          </a:p>
          <a:p>
            <a:endParaRPr lang="en-US" sz="2200" dirty="0"/>
          </a:p>
        </p:txBody>
      </p:sp>
      <p:cxnSp>
        <p:nvCxnSpPr>
          <p:cNvPr id="9" name="Straight Connector 8"/>
          <p:cNvCxnSpPr/>
          <p:nvPr/>
        </p:nvCxnSpPr>
        <p:spPr bwMode="auto">
          <a:xfrm>
            <a:off x="539552" y="1340768"/>
            <a:ext cx="8064896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154698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10" name="Content Placeholder 7" descr="KBH_0054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006" t="-691"/>
          <a:stretch/>
        </p:blipFill>
        <p:spPr>
          <a:xfrm>
            <a:off x="6048672" y="2996630"/>
            <a:ext cx="3131840" cy="169764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084168" y="4437112"/>
            <a:ext cx="149110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 smtClean="0">
                <a:solidFill>
                  <a:srgbClr val="969696"/>
                </a:solidFill>
              </a:rPr>
              <a:t>Pic: A. </a:t>
            </a:r>
            <a:r>
              <a:rPr lang="en-US" sz="900" dirty="0" err="1" smtClean="0">
                <a:solidFill>
                  <a:srgbClr val="969696"/>
                </a:solidFill>
              </a:rPr>
              <a:t>Kuitsky</a:t>
            </a:r>
            <a:r>
              <a:rPr lang="en-US" sz="900" dirty="0">
                <a:solidFill>
                  <a:srgbClr val="969696"/>
                </a:solidFill>
              </a:rPr>
              <a:t>,</a:t>
            </a:r>
            <a:r>
              <a:rPr lang="en-US" sz="900" dirty="0" smtClean="0">
                <a:solidFill>
                  <a:srgbClr val="969696"/>
                </a:solidFill>
              </a:rPr>
              <a:t> ICR, 2008</a:t>
            </a:r>
            <a:endParaRPr lang="en-US" sz="900" dirty="0">
              <a:solidFill>
                <a:srgbClr val="96969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71046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DSCF1155.tif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0500" y="0"/>
            <a:ext cx="8953500" cy="6858000"/>
          </a:xfrm>
        </p:spPr>
      </p:pic>
      <p:sp>
        <p:nvSpPr>
          <p:cNvPr id="6" name="Rectangle 5"/>
          <p:cNvSpPr/>
          <p:nvPr/>
        </p:nvSpPr>
        <p:spPr bwMode="auto">
          <a:xfrm>
            <a:off x="179512" y="0"/>
            <a:ext cx="9865096" cy="6885384"/>
          </a:xfrm>
          <a:prstGeom prst="rect">
            <a:avLst/>
          </a:prstGeom>
          <a:solidFill>
            <a:schemeClr val="tx1">
              <a:alpha val="66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" name="Content Placeholder 5"/>
          <p:cNvSpPr txBox="1">
            <a:spLocks/>
          </p:cNvSpPr>
          <p:nvPr/>
        </p:nvSpPr>
        <p:spPr bwMode="auto">
          <a:xfrm>
            <a:off x="673224" y="1412776"/>
            <a:ext cx="8291264" cy="53285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lr>
                <a:srgbClr val="134598"/>
              </a:buClr>
              <a:buFont typeface="Wingdings" pitchFamily="2" charset="2"/>
              <a:buChar char="p"/>
              <a:defRPr sz="2800">
                <a:solidFill>
                  <a:srgbClr val="5F5F5F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lr>
                <a:srgbClr val="134598"/>
              </a:buClr>
              <a:buFont typeface="Wingdings" pitchFamily="2" charset="2"/>
              <a:buChar char="n"/>
              <a:defRPr sz="2400">
                <a:solidFill>
                  <a:srgbClr val="5F5F5F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134598"/>
              </a:buClr>
              <a:buFont typeface="Wingdings" pitchFamily="2" charset="2"/>
              <a:buChar char="p"/>
              <a:defRPr sz="2000">
                <a:solidFill>
                  <a:srgbClr val="5F5F5F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134598"/>
              </a:buClr>
              <a:buFont typeface="Wingdings" pitchFamily="2" charset="2"/>
              <a:buChar char="§"/>
              <a:defRPr>
                <a:solidFill>
                  <a:srgbClr val="5F5F5F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134598"/>
              </a:buClr>
              <a:buFont typeface="Wingdings" pitchFamily="2" charset="2"/>
              <a:buChar char="§"/>
              <a:defRPr>
                <a:solidFill>
                  <a:srgbClr val="5F5F5F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134598"/>
              </a:buClr>
              <a:buFont typeface="Wingdings" pitchFamily="2" charset="2"/>
              <a:buChar char="§"/>
              <a:defRPr>
                <a:solidFill>
                  <a:srgbClr val="5F5F5F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134598"/>
              </a:buClr>
              <a:buFont typeface="Wingdings" pitchFamily="2" charset="2"/>
              <a:buChar char="§"/>
              <a:defRPr>
                <a:solidFill>
                  <a:srgbClr val="5F5F5F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134598"/>
              </a:buClr>
              <a:buFont typeface="Wingdings" pitchFamily="2" charset="2"/>
              <a:buChar char="§"/>
              <a:defRPr>
                <a:solidFill>
                  <a:srgbClr val="5F5F5F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134598"/>
              </a:buClr>
              <a:buFont typeface="Wingdings" pitchFamily="2" charset="2"/>
              <a:buChar char="§"/>
              <a:defRPr>
                <a:solidFill>
                  <a:srgbClr val="5F5F5F"/>
                </a:solidFill>
                <a:latin typeface="+mn-lt"/>
              </a:defRPr>
            </a:lvl9pPr>
          </a:lstStyle>
          <a:p>
            <a:pPr lvl="0"/>
            <a:r>
              <a:rPr lang="en-US" sz="2200" b="1" dirty="0">
                <a:solidFill>
                  <a:srgbClr val="FFFFFF"/>
                </a:solidFill>
              </a:rPr>
              <a:t>Seminars and community-based workshops </a:t>
            </a:r>
            <a:endParaRPr lang="en-US" sz="2200" b="1" dirty="0" smtClean="0">
              <a:solidFill>
                <a:srgbClr val="FFFFFF"/>
              </a:solidFill>
            </a:endParaRPr>
          </a:p>
          <a:p>
            <a:pPr lvl="1"/>
            <a:r>
              <a:rPr lang="en-US" sz="1800" b="1" dirty="0" smtClean="0">
                <a:solidFill>
                  <a:srgbClr val="C0C0C0"/>
                </a:solidFill>
              </a:rPr>
              <a:t>Youth, TK and Food Culture</a:t>
            </a:r>
          </a:p>
          <a:p>
            <a:pPr lvl="0"/>
            <a:r>
              <a:rPr lang="en-US" sz="2200" b="1" dirty="0" smtClean="0">
                <a:solidFill>
                  <a:srgbClr val="FFFFFF"/>
                </a:solidFill>
              </a:rPr>
              <a:t>Stimulating </a:t>
            </a:r>
            <a:r>
              <a:rPr lang="en-US" sz="2200" b="1" dirty="0">
                <a:solidFill>
                  <a:srgbClr val="FFFFFF"/>
                </a:solidFill>
              </a:rPr>
              <a:t>and engaging indigenous </a:t>
            </a:r>
            <a:r>
              <a:rPr lang="en-US" sz="2200" b="1" dirty="0" smtClean="0">
                <a:solidFill>
                  <a:srgbClr val="FFFFFF"/>
                </a:solidFill>
              </a:rPr>
              <a:t>youth </a:t>
            </a:r>
          </a:p>
          <a:p>
            <a:pPr lvl="1"/>
            <a:r>
              <a:rPr lang="en-US" sz="1800" b="1" dirty="0">
                <a:solidFill>
                  <a:srgbClr val="C0C0C0"/>
                </a:solidFill>
              </a:rPr>
              <a:t>P</a:t>
            </a:r>
            <a:r>
              <a:rPr lang="en-US" sz="1800" b="1" dirty="0" smtClean="0">
                <a:solidFill>
                  <a:srgbClr val="C0C0C0"/>
                </a:solidFill>
              </a:rPr>
              <a:t>eople</a:t>
            </a:r>
            <a:r>
              <a:rPr lang="en-US" sz="1800" b="1" dirty="0">
                <a:solidFill>
                  <a:srgbClr val="C0C0C0"/>
                </a:solidFill>
              </a:rPr>
              <a:t>-to-people </a:t>
            </a:r>
            <a:r>
              <a:rPr lang="en-US" sz="1800" b="1" dirty="0" smtClean="0">
                <a:solidFill>
                  <a:srgbClr val="C0C0C0"/>
                </a:solidFill>
              </a:rPr>
              <a:t>exchange </a:t>
            </a:r>
          </a:p>
          <a:p>
            <a:pPr lvl="0"/>
            <a:r>
              <a:rPr lang="en-US" sz="2200" b="1" dirty="0" smtClean="0">
                <a:solidFill>
                  <a:srgbClr val="FFFFFF"/>
                </a:solidFill>
              </a:rPr>
              <a:t>Developing and implementing training/ education courses </a:t>
            </a:r>
          </a:p>
          <a:p>
            <a:pPr lvl="1"/>
            <a:r>
              <a:rPr lang="en-US" sz="1800" b="1" dirty="0" smtClean="0">
                <a:solidFill>
                  <a:srgbClr val="C0C0C0"/>
                </a:solidFill>
              </a:rPr>
              <a:t>Indigenous food cultures and value added </a:t>
            </a:r>
          </a:p>
          <a:p>
            <a:pPr lvl="1"/>
            <a:r>
              <a:rPr lang="en-US" sz="1800" b="1" dirty="0" smtClean="0">
                <a:solidFill>
                  <a:srgbClr val="C0C0C0"/>
                </a:solidFill>
              </a:rPr>
              <a:t>Arctic </a:t>
            </a:r>
            <a:r>
              <a:rPr lang="en-US" sz="1800" b="1" dirty="0">
                <a:solidFill>
                  <a:srgbClr val="C0C0C0"/>
                </a:solidFill>
              </a:rPr>
              <a:t>Indigenous Peoples Culinary </a:t>
            </a:r>
            <a:r>
              <a:rPr lang="en-US" sz="1800" b="1" dirty="0" smtClean="0">
                <a:solidFill>
                  <a:srgbClr val="C0C0C0"/>
                </a:solidFill>
              </a:rPr>
              <a:t>Institute, Partner institutions </a:t>
            </a:r>
            <a:endParaRPr lang="en-US" sz="1800" b="1" dirty="0">
              <a:solidFill>
                <a:srgbClr val="C0C0C0"/>
              </a:solidFill>
            </a:endParaRPr>
          </a:p>
          <a:p>
            <a:pPr lvl="0"/>
            <a:r>
              <a:rPr lang="en-US" sz="2200" b="1" dirty="0" smtClean="0">
                <a:solidFill>
                  <a:srgbClr val="FFFFFF"/>
                </a:solidFill>
              </a:rPr>
              <a:t>Focus on TK on </a:t>
            </a:r>
            <a:r>
              <a:rPr lang="en-US" sz="2200" b="1" dirty="0">
                <a:solidFill>
                  <a:srgbClr val="FFFFFF"/>
                </a:solidFill>
              </a:rPr>
              <a:t>food and food </a:t>
            </a:r>
            <a:r>
              <a:rPr lang="en-US" sz="2200" b="1" dirty="0" smtClean="0">
                <a:solidFill>
                  <a:srgbClr val="FFFFFF"/>
                </a:solidFill>
              </a:rPr>
              <a:t>cultures</a:t>
            </a:r>
          </a:p>
          <a:p>
            <a:pPr lvl="1"/>
            <a:r>
              <a:rPr lang="en-US" sz="1800" b="1" dirty="0" smtClean="0">
                <a:solidFill>
                  <a:srgbClr val="C0C0C0"/>
                </a:solidFill>
              </a:rPr>
              <a:t>Documentation</a:t>
            </a:r>
            <a:r>
              <a:rPr lang="en-US" sz="1800" b="1" dirty="0">
                <a:solidFill>
                  <a:srgbClr val="C0C0C0"/>
                </a:solidFill>
              </a:rPr>
              <a:t>, systematization and </a:t>
            </a:r>
            <a:r>
              <a:rPr lang="en-US" sz="1800" b="1" dirty="0" smtClean="0">
                <a:solidFill>
                  <a:srgbClr val="C0C0C0"/>
                </a:solidFill>
              </a:rPr>
              <a:t>outreach </a:t>
            </a:r>
          </a:p>
          <a:p>
            <a:pPr lvl="0"/>
            <a:r>
              <a:rPr lang="en-US" sz="2200" b="1" dirty="0" smtClean="0">
                <a:solidFill>
                  <a:srgbClr val="FFFFFF"/>
                </a:solidFill>
              </a:rPr>
              <a:t>Providing </a:t>
            </a:r>
            <a:r>
              <a:rPr lang="en-US" sz="2200" b="1" dirty="0">
                <a:solidFill>
                  <a:srgbClr val="FFFFFF"/>
                </a:solidFill>
              </a:rPr>
              <a:t>mechanisms to assist indigenous youth </a:t>
            </a:r>
            <a:endParaRPr lang="en-US" sz="2200" b="1" dirty="0" smtClean="0">
              <a:solidFill>
                <a:srgbClr val="FFFFFF"/>
              </a:solidFill>
            </a:endParaRPr>
          </a:p>
          <a:p>
            <a:pPr lvl="1"/>
            <a:r>
              <a:rPr lang="en-US" sz="1800" b="1" dirty="0" smtClean="0">
                <a:solidFill>
                  <a:srgbClr val="C0C0C0"/>
                </a:solidFill>
              </a:rPr>
              <a:t>Innovation, business development, value-added </a:t>
            </a:r>
          </a:p>
          <a:p>
            <a:endParaRPr lang="en-US" sz="1800" b="1" dirty="0">
              <a:solidFill>
                <a:srgbClr val="FFFFF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872450" y="127665"/>
            <a:ext cx="227155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Pic: A. </a:t>
            </a:r>
            <a:r>
              <a:rPr lang="en-US" sz="1200" dirty="0" err="1" smtClean="0"/>
              <a:t>Gerasimova</a:t>
            </a:r>
            <a:r>
              <a:rPr lang="en-US" sz="1200" dirty="0" smtClean="0"/>
              <a:t>/ ICR, 2014</a:t>
            </a:r>
            <a:endParaRPr lang="en-US" sz="1200" dirty="0"/>
          </a:p>
        </p:txBody>
      </p:sp>
      <p:sp>
        <p:nvSpPr>
          <p:cNvPr id="8" name="TextBox 7"/>
          <p:cNvSpPr txBox="1"/>
          <p:nvPr/>
        </p:nvSpPr>
        <p:spPr>
          <a:xfrm>
            <a:off x="11927417" y="359833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4848" y="128935"/>
            <a:ext cx="8229600" cy="1139825"/>
          </a:xfrm>
        </p:spPr>
        <p:txBody>
          <a:bodyPr/>
          <a:lstStyle/>
          <a:p>
            <a:r>
              <a:rPr lang="en-CA" b="1" dirty="0" smtClean="0">
                <a:solidFill>
                  <a:srgbClr val="FFFFFF"/>
                </a:solidFill>
              </a:rPr>
              <a:t>EALLU Project Activities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96399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95991964"/>
              </p:ext>
            </p:extLst>
          </p:nvPr>
        </p:nvGraphicFramePr>
        <p:xfrm>
          <a:off x="179512" y="-171400"/>
          <a:ext cx="8743417" cy="702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3" name="Document" r:id="rId4" imgW="5765800" imgH="4635500" progId="Word.Document.12">
                  <p:embed/>
                </p:oleObj>
              </mc:Choice>
              <mc:Fallback>
                <p:oleObj name="Document" r:id="rId4" imgW="5765800" imgH="46355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79512" y="-171400"/>
                        <a:ext cx="8743417" cy="7029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115616" y="836712"/>
            <a:ext cx="7171004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chemeClr val="bg1"/>
                </a:solidFill>
                <a:latin typeface="+mj-lt"/>
              </a:rPr>
              <a:t>Arctic Indigenous Peoples´</a:t>
            </a:r>
          </a:p>
          <a:p>
            <a:r>
              <a:rPr lang="en-US" sz="6000" b="1" dirty="0" smtClean="0">
                <a:solidFill>
                  <a:schemeClr val="bg1"/>
                </a:solidFill>
                <a:latin typeface="+mj-lt"/>
              </a:rPr>
              <a:t>Culinary Institute</a:t>
            </a:r>
          </a:p>
        </p:txBody>
      </p:sp>
    </p:spTree>
    <p:extLst>
      <p:ext uri="{BB962C8B-B14F-4D97-AF65-F5344CB8AC3E}">
        <p14:creationId xmlns:p14="http://schemas.microsoft.com/office/powerpoint/2010/main" val="4855110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/>
          <p:cNvSpPr/>
          <p:nvPr/>
        </p:nvSpPr>
        <p:spPr bwMode="auto">
          <a:xfrm>
            <a:off x="179512" y="0"/>
            <a:ext cx="8964488" cy="68580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4" name="Rectangle 23"/>
          <p:cNvSpPr/>
          <p:nvPr/>
        </p:nvSpPr>
        <p:spPr bwMode="auto">
          <a:xfrm>
            <a:off x="323528" y="1484784"/>
            <a:ext cx="8820472" cy="5373216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02840" y="116632"/>
            <a:ext cx="8229600" cy="1139825"/>
          </a:xfrm>
        </p:spPr>
        <p:txBody>
          <a:bodyPr/>
          <a:lstStyle/>
          <a:p>
            <a:r>
              <a:rPr lang="en-US" sz="3200" b="1" dirty="0" smtClean="0">
                <a:solidFill>
                  <a:srgbClr val="154698"/>
                </a:solidFill>
              </a:rPr>
              <a:t>Arctic Indigenous Peoples´ </a:t>
            </a:r>
            <a:br>
              <a:rPr lang="en-US" sz="3200" b="1" dirty="0" smtClean="0">
                <a:solidFill>
                  <a:srgbClr val="154698"/>
                </a:solidFill>
              </a:rPr>
            </a:br>
            <a:r>
              <a:rPr lang="en-US" sz="3200" b="1" dirty="0" smtClean="0">
                <a:solidFill>
                  <a:srgbClr val="154698"/>
                </a:solidFill>
              </a:rPr>
              <a:t>Culinary Network Institute</a:t>
            </a:r>
            <a:endParaRPr lang="en-US" sz="3200" b="1" dirty="0">
              <a:solidFill>
                <a:srgbClr val="154698"/>
              </a:solidFill>
            </a:endParaRPr>
          </a:p>
        </p:txBody>
      </p:sp>
      <p:pic>
        <p:nvPicPr>
          <p:cNvPr id="11" name="Content Placeholder 7" descr="ICR only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23528" y="1478014"/>
            <a:ext cx="2448272" cy="1014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2" name="Content Placeholder 21" descr="SVGS-RS Reindriftsskolen.png"/>
          <p:cNvPicPr>
            <a:picLocks noGrp="1" noChangeAspect="1"/>
          </p:cNvPicPr>
          <p:nvPr>
            <p:ph sz="quarter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5308" b="-2868"/>
          <a:stretch/>
        </p:blipFill>
        <p:spPr>
          <a:xfrm>
            <a:off x="2771800" y="1484784"/>
            <a:ext cx="3816424" cy="1146795"/>
          </a:xfrm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96336" y="44624"/>
            <a:ext cx="1584176" cy="13037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Bilde 241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00192" y="188640"/>
            <a:ext cx="1224136" cy="1124304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467544" y="2780928"/>
            <a:ext cx="48790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 err="1" smtClean="0">
                <a:solidFill>
                  <a:srgbClr val="CC0000"/>
                </a:solidFill>
              </a:rPr>
              <a:t>UArctic</a:t>
            </a:r>
            <a:r>
              <a:rPr lang="en-US" b="1" u="sng" dirty="0" smtClean="0">
                <a:solidFill>
                  <a:srgbClr val="CC0000"/>
                </a:solidFill>
              </a:rPr>
              <a:t> EALÁT Institute Partners includes: </a:t>
            </a:r>
            <a:endParaRPr lang="en-US" b="1" u="sng" dirty="0">
              <a:solidFill>
                <a:srgbClr val="CC0000"/>
              </a:solidFill>
            </a:endParaRPr>
          </a:p>
        </p:txBody>
      </p:sp>
      <p:pic>
        <p:nvPicPr>
          <p:cNvPr id="15" name="Content Placeholder 6" descr="Univ Umeå UMU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03713" b="-103713"/>
          <a:stretch>
            <a:fillRect/>
          </a:stretch>
        </p:blipFill>
        <p:spPr bwMode="auto">
          <a:xfrm>
            <a:off x="467544" y="4149080"/>
            <a:ext cx="3323543" cy="18015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" name="Content Placeholder 9" descr="Thule.gif"/>
          <p:cNvPicPr>
            <a:picLocks noGrp="1" noChangeAspect="1"/>
          </p:cNvPicPr>
          <p:nvPr>
            <p:ph sz="quarter" idx="2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1198" r="-11198"/>
          <a:stretch>
            <a:fillRect/>
          </a:stretch>
        </p:blipFill>
        <p:spPr>
          <a:xfrm>
            <a:off x="3491880" y="3140968"/>
            <a:ext cx="1728192" cy="936784"/>
          </a:xfrm>
        </p:spPr>
      </p:pic>
      <p:pic>
        <p:nvPicPr>
          <p:cNvPr id="18" name="Content Placeholder 5" descr="Hertzen1.jp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3273" r="-33273"/>
          <a:stretch>
            <a:fillRect/>
          </a:stretch>
        </p:blipFill>
        <p:spPr bwMode="auto">
          <a:xfrm>
            <a:off x="179512" y="3861048"/>
            <a:ext cx="1460283" cy="791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6" name="Content Placeholder 15" descr="SA SUC onlt.jp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70961" b="-70961"/>
          <a:stretch>
            <a:fillRect/>
          </a:stretch>
        </p:blipFill>
        <p:spPr bwMode="auto">
          <a:xfrm>
            <a:off x="611560" y="2737848"/>
            <a:ext cx="2736304" cy="1483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7" name="Content Placeholder 18" descr="Oulu.gif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71964" b="-71964"/>
          <a:stretch>
            <a:fillRect/>
          </a:stretch>
        </p:blipFill>
        <p:spPr bwMode="auto">
          <a:xfrm>
            <a:off x="5499435" y="3494951"/>
            <a:ext cx="3465053" cy="18782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9" name="TextBox 28"/>
          <p:cNvSpPr txBox="1"/>
          <p:nvPr/>
        </p:nvSpPr>
        <p:spPr>
          <a:xfrm>
            <a:off x="1331640" y="4004536"/>
            <a:ext cx="2339102" cy="6924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dirty="0" smtClean="0">
                <a:solidFill>
                  <a:srgbClr val="134098"/>
                </a:solidFill>
                <a:latin typeface="Baskerville Old Face"/>
                <a:cs typeface="Baskerville Old Face"/>
              </a:rPr>
              <a:t>Institute for Indigenous Peoples </a:t>
            </a:r>
          </a:p>
          <a:p>
            <a:r>
              <a:rPr lang="en-US" sz="1300" dirty="0" smtClean="0">
                <a:solidFill>
                  <a:srgbClr val="134098"/>
                </a:solidFill>
                <a:latin typeface="Baskerville Old Face"/>
                <a:cs typeface="Baskerville Old Face"/>
              </a:rPr>
              <a:t>of the North, </a:t>
            </a:r>
            <a:r>
              <a:rPr lang="en-US" sz="1300" dirty="0" err="1" smtClean="0">
                <a:solidFill>
                  <a:srgbClr val="134098"/>
                </a:solidFill>
                <a:latin typeface="Baskerville Old Face"/>
                <a:cs typeface="Baskerville Old Face"/>
              </a:rPr>
              <a:t>Herzen</a:t>
            </a:r>
            <a:r>
              <a:rPr lang="en-US" sz="1300" dirty="0" smtClean="0">
                <a:solidFill>
                  <a:srgbClr val="134098"/>
                </a:solidFill>
                <a:latin typeface="Baskerville Old Face"/>
                <a:cs typeface="Baskerville Old Face"/>
              </a:rPr>
              <a:t> University, </a:t>
            </a:r>
          </a:p>
          <a:p>
            <a:r>
              <a:rPr lang="en-US" sz="1300" dirty="0" err="1" smtClean="0">
                <a:solidFill>
                  <a:srgbClr val="134098"/>
                </a:solidFill>
                <a:latin typeface="Baskerville Old Face"/>
                <a:cs typeface="Baskerville Old Face"/>
              </a:rPr>
              <a:t>St.Petersburg</a:t>
            </a:r>
            <a:r>
              <a:rPr lang="en-US" sz="1300" dirty="0" smtClean="0">
                <a:solidFill>
                  <a:srgbClr val="134098"/>
                </a:solidFill>
                <a:latin typeface="Baskerville Old Face"/>
                <a:cs typeface="Baskerville Old Face"/>
              </a:rPr>
              <a:t>, Russia</a:t>
            </a:r>
            <a:endParaRPr lang="en-US" sz="1300" dirty="0">
              <a:solidFill>
                <a:srgbClr val="134098"/>
              </a:solidFill>
              <a:latin typeface="Baskerville Old Face"/>
              <a:cs typeface="Baskerville Old Face"/>
            </a:endParaRPr>
          </a:p>
        </p:txBody>
      </p:sp>
      <p:pic>
        <p:nvPicPr>
          <p:cNvPr id="30" name="Picture 29" descr="C:\Users\Anders Oskal\Pictures\FERDIG LOGO MV\Andres logoer\grand_logo-fpa2.gif"/>
          <p:cNvPicPr/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3935" b="16388"/>
          <a:stretch>
            <a:fillRect/>
          </a:stretch>
        </p:blipFill>
        <p:spPr bwMode="auto">
          <a:xfrm>
            <a:off x="539552" y="5949280"/>
            <a:ext cx="2088232" cy="648072"/>
          </a:xfrm>
          <a:prstGeom prst="rect">
            <a:avLst/>
          </a:prstGeom>
          <a:noFill/>
        </p:spPr>
      </p:pic>
      <p:sp>
        <p:nvSpPr>
          <p:cNvPr id="31" name="TextBox 30"/>
          <p:cNvSpPr txBox="1"/>
          <p:nvPr/>
        </p:nvSpPr>
        <p:spPr>
          <a:xfrm>
            <a:off x="492251" y="5507940"/>
            <a:ext cx="66229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 err="1" smtClean="0">
                <a:solidFill>
                  <a:srgbClr val="CC0000"/>
                </a:solidFill>
              </a:rPr>
              <a:t>UArctic</a:t>
            </a:r>
            <a:r>
              <a:rPr lang="en-US" b="1" u="sng" dirty="0" smtClean="0">
                <a:solidFill>
                  <a:srgbClr val="CC0000"/>
                </a:solidFill>
              </a:rPr>
              <a:t> EALÁT Institute Funders and Supporters includes: </a:t>
            </a:r>
            <a:endParaRPr lang="en-US" b="1" u="sng" dirty="0">
              <a:solidFill>
                <a:srgbClr val="CC0000"/>
              </a:solidFill>
            </a:endParaRPr>
          </a:p>
        </p:txBody>
      </p:sp>
      <p:pic>
        <p:nvPicPr>
          <p:cNvPr id="20" name="Content Placeholder 12" descr="UNEP GRID-A.gif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4157" b="-24157"/>
          <a:stretch>
            <a:fillRect/>
          </a:stretch>
        </p:blipFill>
        <p:spPr bwMode="auto">
          <a:xfrm>
            <a:off x="7020271" y="4652456"/>
            <a:ext cx="1728193" cy="9367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5" descr="UA_logo2_colour_XDnzt.EPS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43808" y="6156246"/>
            <a:ext cx="3888432" cy="355620"/>
          </a:xfrm>
          <a:prstGeom prst="rect">
            <a:avLst/>
          </a:prstGeom>
        </p:spPr>
      </p:pic>
      <p:pic>
        <p:nvPicPr>
          <p:cNvPr id="32" name="Bilde 1"/>
          <p:cNvPicPr/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76056" y="4725144"/>
            <a:ext cx="864096" cy="72008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" name="Straight Connector 7"/>
          <p:cNvCxnSpPr/>
          <p:nvPr/>
        </p:nvCxnSpPr>
        <p:spPr bwMode="auto">
          <a:xfrm>
            <a:off x="467544" y="2780928"/>
            <a:ext cx="8208912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3" name="Straight Connector 32"/>
          <p:cNvCxnSpPr/>
          <p:nvPr/>
        </p:nvCxnSpPr>
        <p:spPr bwMode="auto">
          <a:xfrm>
            <a:off x="467544" y="5517232"/>
            <a:ext cx="8208912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" name="Picture 1" descr="Stockholm Resilience Center logo.png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92079" y="3573016"/>
            <a:ext cx="3427583" cy="504056"/>
          </a:xfrm>
          <a:prstGeom prst="rect">
            <a:avLst/>
          </a:prstGeom>
        </p:spPr>
      </p:pic>
      <p:pic>
        <p:nvPicPr>
          <p:cNvPr id="7" name="Picture 6" descr="Stockholm Univ logo.png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82013" y="2882363"/>
            <a:ext cx="702155" cy="618645"/>
          </a:xfrm>
          <a:prstGeom prst="rect">
            <a:avLst/>
          </a:prstGeom>
        </p:spPr>
      </p:pic>
      <p:pic>
        <p:nvPicPr>
          <p:cNvPr id="35" name="Picture 34" descr="Stockholm Univ logo.png"/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84168" y="2924944"/>
            <a:ext cx="1368152" cy="590655"/>
          </a:xfrm>
          <a:prstGeom prst="rect">
            <a:avLst/>
          </a:prstGeom>
        </p:spPr>
      </p:pic>
      <p:pic>
        <p:nvPicPr>
          <p:cNvPr id="9" name="Picture 8" descr="UiN logo eng.png"/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51920" y="4797152"/>
            <a:ext cx="1158944" cy="504056"/>
          </a:xfrm>
          <a:prstGeom prst="rect">
            <a:avLst/>
          </a:prstGeom>
        </p:spPr>
      </p:pic>
      <p:pic>
        <p:nvPicPr>
          <p:cNvPr id="36" name="Picture 35" descr="UiN logo eng.png"/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67944" y="4149080"/>
            <a:ext cx="648072" cy="625319"/>
          </a:xfrm>
          <a:prstGeom prst="rect">
            <a:avLst/>
          </a:prstGeom>
        </p:spPr>
      </p:pic>
      <p:pic>
        <p:nvPicPr>
          <p:cNvPr id="10" name="Picture 9" descr="NMR cmyk.ps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19796" y="6093296"/>
            <a:ext cx="2116700" cy="576064"/>
          </a:xfrm>
          <a:prstGeom prst="rect">
            <a:avLst/>
          </a:prstGeom>
        </p:spPr>
      </p:pic>
      <p:pic>
        <p:nvPicPr>
          <p:cNvPr id="12" name="Picture 11" descr="HRS Copenhagen Hospitality College logo.jpg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23262" y="1628800"/>
            <a:ext cx="2485242" cy="792088"/>
          </a:xfrm>
          <a:prstGeom prst="rect">
            <a:avLst/>
          </a:prstGeom>
        </p:spPr>
      </p:pic>
      <p:pic>
        <p:nvPicPr>
          <p:cNvPr id="13" name="Picture 12" descr="arcticportal logo.png"/>
          <p:cNvPicPr>
            <a:picLocks noChangeAspect="1"/>
          </p:cNvPicPr>
          <p:nvPr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84168" y="4797152"/>
            <a:ext cx="792088" cy="627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85314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 bwMode="auto">
          <a:xfrm>
            <a:off x="179512" y="0"/>
            <a:ext cx="8964488" cy="68580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788931" name="AutoShape 3"/>
          <p:cNvSpPr>
            <a:spLocks noChangeAspect="1" noChangeArrowheads="1" noTextEdit="1"/>
          </p:cNvSpPr>
          <p:nvPr/>
        </p:nvSpPr>
        <p:spPr bwMode="auto">
          <a:xfrm>
            <a:off x="318887" y="-1419523"/>
            <a:ext cx="8501585" cy="56406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3" name="Group 2"/>
          <p:cNvGrpSpPr/>
          <p:nvPr/>
        </p:nvGrpSpPr>
        <p:grpSpPr>
          <a:xfrm>
            <a:off x="2812072" y="116632"/>
            <a:ext cx="3511678" cy="2116555"/>
            <a:chOff x="2812072" y="116632"/>
            <a:chExt cx="3511678" cy="2116555"/>
          </a:xfrm>
        </p:grpSpPr>
        <p:sp>
          <p:nvSpPr>
            <p:cNvPr id="1788934" name="_s1788934"/>
            <p:cNvSpPr>
              <a:spLocks noChangeArrowheads="1" noTextEdit="1"/>
            </p:cNvSpPr>
            <p:nvPr/>
          </p:nvSpPr>
          <p:spPr bwMode="auto">
            <a:xfrm>
              <a:off x="4207195" y="116632"/>
              <a:ext cx="2116555" cy="2116555"/>
            </a:xfrm>
            <a:prstGeom prst="ellipse">
              <a:avLst/>
            </a:prstGeom>
            <a:solidFill>
              <a:srgbClr val="5F5F5F">
                <a:alpha val="50000"/>
              </a:srgbClr>
            </a:solidFill>
            <a:ln w="4699">
              <a:solidFill>
                <a:srgbClr val="5F5F5F"/>
              </a:solidFill>
              <a:round/>
              <a:headEnd/>
              <a:tailEnd/>
            </a:ln>
          </p:spPr>
          <p:txBody>
            <a:bodyPr lIns="0" tIns="0" rIns="0" bIns="0" anchor="ctr"/>
            <a:lstStyle/>
            <a:p>
              <a:endParaRPr lang="en-US"/>
            </a:p>
          </p:txBody>
        </p:sp>
        <p:sp>
          <p:nvSpPr>
            <p:cNvPr id="1788936" name="_s1788936"/>
            <p:cNvSpPr>
              <a:spLocks noChangeArrowheads="1" noTextEdit="1"/>
            </p:cNvSpPr>
            <p:nvPr/>
          </p:nvSpPr>
          <p:spPr bwMode="auto">
            <a:xfrm>
              <a:off x="2812072" y="116632"/>
              <a:ext cx="2116555" cy="2116555"/>
            </a:xfrm>
            <a:prstGeom prst="ellipse">
              <a:avLst/>
            </a:prstGeom>
            <a:solidFill>
              <a:srgbClr val="FFCC66">
                <a:alpha val="50000"/>
              </a:srgbClr>
            </a:solidFill>
            <a:ln w="4699">
              <a:solidFill>
                <a:srgbClr val="FFCC66"/>
              </a:solidFill>
              <a:round/>
              <a:headEnd/>
              <a:tailEnd/>
            </a:ln>
          </p:spPr>
          <p:txBody>
            <a:bodyPr lIns="0" tIns="0" rIns="0" bIns="0" anchor="ctr"/>
            <a:lstStyle/>
            <a:p>
              <a:endParaRPr lang="en-US"/>
            </a:p>
          </p:txBody>
        </p:sp>
      </p:grpSp>
      <p:sp>
        <p:nvSpPr>
          <p:cNvPr id="1788937" name="_s1788937"/>
          <p:cNvSpPr>
            <a:spLocks noChangeArrowheads="1"/>
          </p:cNvSpPr>
          <p:nvPr/>
        </p:nvSpPr>
        <p:spPr bwMode="auto">
          <a:xfrm>
            <a:off x="828133" y="980728"/>
            <a:ext cx="1920283" cy="5286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/>
          <a:p>
            <a:pPr algn="ctr" eaLnBrk="1" hangingPunct="1"/>
            <a:r>
              <a:rPr lang="nb-NO" sz="3200" b="1" dirty="0" err="1" smtClean="0"/>
              <a:t>Academia</a:t>
            </a:r>
            <a:endParaRPr lang="nb-NO" sz="3200" b="1" dirty="0"/>
          </a:p>
        </p:txBody>
      </p:sp>
      <p:grpSp>
        <p:nvGrpSpPr>
          <p:cNvPr id="4" name="Group 3"/>
          <p:cNvGrpSpPr/>
          <p:nvPr/>
        </p:nvGrpSpPr>
        <p:grpSpPr>
          <a:xfrm>
            <a:off x="2843808" y="2392565"/>
            <a:ext cx="3484707" cy="2116555"/>
            <a:chOff x="2843808" y="2392565"/>
            <a:chExt cx="3484707" cy="2116555"/>
          </a:xfrm>
        </p:grpSpPr>
        <p:sp>
          <p:nvSpPr>
            <p:cNvPr id="11" name="_s1788932"/>
            <p:cNvSpPr>
              <a:spLocks noChangeArrowheads="1" noTextEdit="1"/>
            </p:cNvSpPr>
            <p:nvPr/>
          </p:nvSpPr>
          <p:spPr bwMode="auto">
            <a:xfrm>
              <a:off x="4211960" y="2392565"/>
              <a:ext cx="2116555" cy="2116555"/>
            </a:xfrm>
            <a:prstGeom prst="ellipse">
              <a:avLst/>
            </a:prstGeom>
            <a:solidFill>
              <a:srgbClr val="144398">
                <a:alpha val="50000"/>
              </a:srgbClr>
            </a:solidFill>
            <a:ln w="4699">
              <a:solidFill>
                <a:srgbClr val="144398"/>
              </a:solidFill>
              <a:round/>
              <a:headEnd/>
              <a:tailEnd/>
            </a:ln>
          </p:spPr>
          <p:txBody>
            <a:bodyPr lIns="0" tIns="0" rIns="0" bIns="0" anchor="ctr"/>
            <a:lstStyle/>
            <a:p>
              <a:endParaRPr lang="en-US"/>
            </a:p>
          </p:txBody>
        </p:sp>
        <p:sp>
          <p:nvSpPr>
            <p:cNvPr id="12" name="_s1788934"/>
            <p:cNvSpPr>
              <a:spLocks noChangeArrowheads="1" noTextEdit="1"/>
            </p:cNvSpPr>
            <p:nvPr/>
          </p:nvSpPr>
          <p:spPr bwMode="auto">
            <a:xfrm>
              <a:off x="2843808" y="2392565"/>
              <a:ext cx="2116555" cy="2116555"/>
            </a:xfrm>
            <a:prstGeom prst="ellipse">
              <a:avLst/>
            </a:prstGeom>
            <a:solidFill>
              <a:srgbClr val="5F5F5F">
                <a:alpha val="50000"/>
              </a:srgbClr>
            </a:solidFill>
            <a:ln w="4699">
              <a:solidFill>
                <a:srgbClr val="5F5F5F"/>
              </a:solidFill>
              <a:round/>
              <a:headEnd/>
              <a:tailEnd/>
            </a:ln>
          </p:spPr>
          <p:txBody>
            <a:bodyPr lIns="0" tIns="0" rIns="0" bIns="0" anchor="ctr"/>
            <a:lstStyle/>
            <a:p>
              <a:endParaRPr lang="en-US"/>
            </a:p>
          </p:txBody>
        </p:sp>
      </p:grpSp>
      <p:sp>
        <p:nvSpPr>
          <p:cNvPr id="14" name="_s1788935"/>
          <p:cNvSpPr>
            <a:spLocks noChangeArrowheads="1"/>
          </p:cNvSpPr>
          <p:nvPr/>
        </p:nvSpPr>
        <p:spPr bwMode="auto">
          <a:xfrm>
            <a:off x="5868144" y="3212976"/>
            <a:ext cx="1920283" cy="5286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/>
          <a:p>
            <a:pPr algn="ctr" eaLnBrk="1" hangingPunct="1"/>
            <a:r>
              <a:rPr lang="nb-NO" sz="3200" b="1" dirty="0" err="1" smtClean="0"/>
              <a:t>Traditional</a:t>
            </a:r>
            <a:r>
              <a:rPr lang="nb-NO" sz="3200" b="1" dirty="0" smtClean="0"/>
              <a:t> </a:t>
            </a:r>
            <a:r>
              <a:rPr lang="nb-NO" sz="3200" b="1" dirty="0"/>
              <a:t>K</a:t>
            </a:r>
            <a:r>
              <a:rPr lang="nb-NO" sz="3200" b="1" dirty="0" smtClean="0"/>
              <a:t>nowledge</a:t>
            </a:r>
            <a:endParaRPr lang="nb-NO" sz="3200" b="1" dirty="0"/>
          </a:p>
        </p:txBody>
      </p:sp>
      <p:sp>
        <p:nvSpPr>
          <p:cNvPr id="15" name="_s1788937"/>
          <p:cNvSpPr>
            <a:spLocks noChangeArrowheads="1"/>
          </p:cNvSpPr>
          <p:nvPr/>
        </p:nvSpPr>
        <p:spPr bwMode="auto">
          <a:xfrm>
            <a:off x="1403648" y="3212976"/>
            <a:ext cx="1920283" cy="5286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/>
          <a:p>
            <a:pPr algn="ctr" eaLnBrk="1" hangingPunct="1"/>
            <a:r>
              <a:rPr lang="nb-NO" sz="3200" b="1" dirty="0" smtClean="0"/>
              <a:t>Scientific Knowledge</a:t>
            </a:r>
            <a:endParaRPr lang="nb-NO" sz="3200" b="1" dirty="0"/>
          </a:p>
        </p:txBody>
      </p:sp>
      <p:sp>
        <p:nvSpPr>
          <p:cNvPr id="16" name="_s1788937"/>
          <p:cNvSpPr>
            <a:spLocks noChangeArrowheads="1"/>
          </p:cNvSpPr>
          <p:nvPr/>
        </p:nvSpPr>
        <p:spPr bwMode="auto">
          <a:xfrm>
            <a:off x="899592" y="5445224"/>
            <a:ext cx="1920283" cy="5286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/>
          <a:p>
            <a:pPr algn="ctr" eaLnBrk="1" hangingPunct="1"/>
            <a:r>
              <a:rPr lang="nb-NO" sz="3200" b="1" dirty="0" smtClean="0"/>
              <a:t>”</a:t>
            </a:r>
            <a:r>
              <a:rPr lang="nb-NO" sz="3200" b="1" dirty="0" err="1" smtClean="0"/>
              <a:t>Modernity</a:t>
            </a:r>
            <a:r>
              <a:rPr lang="nb-NO" sz="3200" b="1" dirty="0" smtClean="0"/>
              <a:t>”</a:t>
            </a:r>
            <a:endParaRPr lang="nb-NO" sz="3200" b="1" dirty="0"/>
          </a:p>
        </p:txBody>
      </p:sp>
      <p:grpSp>
        <p:nvGrpSpPr>
          <p:cNvPr id="5" name="Group 4"/>
          <p:cNvGrpSpPr/>
          <p:nvPr/>
        </p:nvGrpSpPr>
        <p:grpSpPr>
          <a:xfrm>
            <a:off x="2915816" y="4653136"/>
            <a:ext cx="3412699" cy="2123203"/>
            <a:chOff x="2915816" y="4653136"/>
            <a:chExt cx="3412699" cy="2123203"/>
          </a:xfrm>
        </p:grpSpPr>
        <p:sp>
          <p:nvSpPr>
            <p:cNvPr id="17" name="_s1788932"/>
            <p:cNvSpPr>
              <a:spLocks noChangeArrowheads="1" noTextEdit="1"/>
            </p:cNvSpPr>
            <p:nvPr/>
          </p:nvSpPr>
          <p:spPr bwMode="auto">
            <a:xfrm>
              <a:off x="2915816" y="4659784"/>
              <a:ext cx="2116555" cy="2116555"/>
            </a:xfrm>
            <a:prstGeom prst="ellipse">
              <a:avLst/>
            </a:prstGeom>
            <a:solidFill>
              <a:srgbClr val="144398">
                <a:alpha val="50000"/>
              </a:srgbClr>
            </a:solidFill>
            <a:ln w="4699">
              <a:solidFill>
                <a:srgbClr val="144398"/>
              </a:solidFill>
              <a:round/>
              <a:headEnd/>
              <a:tailEnd/>
            </a:ln>
          </p:spPr>
          <p:txBody>
            <a:bodyPr lIns="0" tIns="0" rIns="0" bIns="0" anchor="ctr"/>
            <a:lstStyle/>
            <a:p>
              <a:endParaRPr lang="en-US"/>
            </a:p>
          </p:txBody>
        </p:sp>
        <p:sp>
          <p:nvSpPr>
            <p:cNvPr id="18" name="_s1788936"/>
            <p:cNvSpPr>
              <a:spLocks noChangeArrowheads="1" noTextEdit="1"/>
            </p:cNvSpPr>
            <p:nvPr/>
          </p:nvSpPr>
          <p:spPr bwMode="auto">
            <a:xfrm>
              <a:off x="4211960" y="4653136"/>
              <a:ext cx="2116555" cy="2116555"/>
            </a:xfrm>
            <a:prstGeom prst="ellipse">
              <a:avLst/>
            </a:prstGeom>
            <a:solidFill>
              <a:srgbClr val="FFCC66">
                <a:alpha val="50000"/>
              </a:srgbClr>
            </a:solidFill>
            <a:ln w="4699">
              <a:solidFill>
                <a:srgbClr val="FFCC66"/>
              </a:solidFill>
              <a:round/>
              <a:headEnd/>
              <a:tailEnd/>
            </a:ln>
          </p:spPr>
          <p:txBody>
            <a:bodyPr lIns="0" tIns="0" rIns="0" bIns="0" anchor="ctr"/>
            <a:lstStyle/>
            <a:p>
              <a:endParaRPr lang="en-US"/>
            </a:p>
          </p:txBody>
        </p:sp>
      </p:grpSp>
      <p:sp>
        <p:nvSpPr>
          <p:cNvPr id="19" name="_s1788937"/>
          <p:cNvSpPr>
            <a:spLocks noChangeArrowheads="1"/>
          </p:cNvSpPr>
          <p:nvPr/>
        </p:nvSpPr>
        <p:spPr bwMode="auto">
          <a:xfrm>
            <a:off x="6444208" y="5445224"/>
            <a:ext cx="1920283" cy="5286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/>
          <a:p>
            <a:pPr algn="ctr" eaLnBrk="1" hangingPunct="1"/>
            <a:r>
              <a:rPr lang="nb-NO" sz="3200" b="1" dirty="0" err="1" smtClean="0"/>
              <a:t>Traditions</a:t>
            </a:r>
            <a:endParaRPr lang="nb-NO" sz="3200" b="1" dirty="0"/>
          </a:p>
        </p:txBody>
      </p:sp>
      <p:sp>
        <p:nvSpPr>
          <p:cNvPr id="20" name="_s1788935"/>
          <p:cNvSpPr>
            <a:spLocks noChangeArrowheads="1"/>
          </p:cNvSpPr>
          <p:nvPr/>
        </p:nvSpPr>
        <p:spPr bwMode="auto">
          <a:xfrm>
            <a:off x="6444208" y="956087"/>
            <a:ext cx="1920283" cy="5286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/>
          <a:p>
            <a:pPr algn="ctr" eaLnBrk="1" hangingPunct="1"/>
            <a:r>
              <a:rPr lang="nb-NO" sz="3200" b="1" dirty="0" smtClean="0"/>
              <a:t>Business</a:t>
            </a:r>
            <a:endParaRPr lang="nb-NO" sz="3200" b="1" dirty="0"/>
          </a:p>
        </p:txBody>
      </p:sp>
    </p:spTree>
    <p:extLst>
      <p:ext uri="{BB962C8B-B14F-4D97-AF65-F5344CB8AC3E}">
        <p14:creationId xmlns:p14="http://schemas.microsoft.com/office/powerpoint/2010/main" val="3900111686"/>
      </p:ext>
    </p:extLst>
  </p:cSld>
  <p:clrMapOvr>
    <a:masterClrMapping/>
  </p:clrMapOvr>
  <p:transition xmlns:p14="http://schemas.microsoft.com/office/powerpoint/2010/main">
    <p:randomBar dir="vert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89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889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88937" grpId="0"/>
      <p:bldP spid="14" grpId="0"/>
      <p:bldP spid="15" grpId="0"/>
      <p:bldP spid="16" grpId="0"/>
      <p:bldP spid="19" grpId="0"/>
      <p:bldP spid="2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 bwMode="auto">
          <a:xfrm>
            <a:off x="179512" y="0"/>
            <a:ext cx="8964488" cy="68580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788931" name="AutoShape 3"/>
          <p:cNvSpPr>
            <a:spLocks noChangeAspect="1" noChangeArrowheads="1" noTextEdit="1"/>
          </p:cNvSpPr>
          <p:nvPr/>
        </p:nvSpPr>
        <p:spPr bwMode="auto">
          <a:xfrm>
            <a:off x="318887" y="-1419523"/>
            <a:ext cx="8501585" cy="56406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3" name="Group 2"/>
          <p:cNvGrpSpPr/>
          <p:nvPr/>
        </p:nvGrpSpPr>
        <p:grpSpPr>
          <a:xfrm>
            <a:off x="2812072" y="116632"/>
            <a:ext cx="3511678" cy="2116555"/>
            <a:chOff x="2812072" y="116632"/>
            <a:chExt cx="3511678" cy="2116555"/>
          </a:xfrm>
        </p:grpSpPr>
        <p:sp>
          <p:nvSpPr>
            <p:cNvPr id="1788934" name="_s1788934"/>
            <p:cNvSpPr>
              <a:spLocks noChangeArrowheads="1" noTextEdit="1"/>
            </p:cNvSpPr>
            <p:nvPr/>
          </p:nvSpPr>
          <p:spPr bwMode="auto">
            <a:xfrm>
              <a:off x="4207195" y="116632"/>
              <a:ext cx="2116555" cy="2116555"/>
            </a:xfrm>
            <a:prstGeom prst="ellipse">
              <a:avLst/>
            </a:prstGeom>
            <a:solidFill>
              <a:srgbClr val="5F5F5F">
                <a:alpha val="50000"/>
              </a:srgbClr>
            </a:solidFill>
            <a:ln w="4699">
              <a:solidFill>
                <a:srgbClr val="5F5F5F"/>
              </a:solidFill>
              <a:round/>
              <a:headEnd/>
              <a:tailEnd/>
            </a:ln>
          </p:spPr>
          <p:txBody>
            <a:bodyPr lIns="0" tIns="0" rIns="0" bIns="0" anchor="ctr"/>
            <a:lstStyle/>
            <a:p>
              <a:endParaRPr lang="en-US"/>
            </a:p>
          </p:txBody>
        </p:sp>
        <p:sp>
          <p:nvSpPr>
            <p:cNvPr id="1788936" name="_s1788936"/>
            <p:cNvSpPr>
              <a:spLocks noChangeArrowheads="1" noTextEdit="1"/>
            </p:cNvSpPr>
            <p:nvPr/>
          </p:nvSpPr>
          <p:spPr bwMode="auto">
            <a:xfrm>
              <a:off x="2812072" y="116632"/>
              <a:ext cx="2116555" cy="2116555"/>
            </a:xfrm>
            <a:prstGeom prst="ellipse">
              <a:avLst/>
            </a:prstGeom>
            <a:solidFill>
              <a:srgbClr val="FFCC66">
                <a:alpha val="50000"/>
              </a:srgbClr>
            </a:solidFill>
            <a:ln w="4699">
              <a:solidFill>
                <a:srgbClr val="FFCC66"/>
              </a:solidFill>
              <a:round/>
              <a:headEnd/>
              <a:tailEnd/>
            </a:ln>
          </p:spPr>
          <p:txBody>
            <a:bodyPr lIns="0" tIns="0" rIns="0" bIns="0" anchor="ctr"/>
            <a:lstStyle/>
            <a:p>
              <a:endParaRPr lang="en-US"/>
            </a:p>
          </p:txBody>
        </p:sp>
      </p:grpSp>
      <p:sp>
        <p:nvSpPr>
          <p:cNvPr id="1788937" name="_s1788937"/>
          <p:cNvSpPr>
            <a:spLocks noChangeArrowheads="1"/>
          </p:cNvSpPr>
          <p:nvPr/>
        </p:nvSpPr>
        <p:spPr bwMode="auto">
          <a:xfrm>
            <a:off x="828133" y="980728"/>
            <a:ext cx="1920283" cy="5286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/>
          <a:p>
            <a:pPr algn="ctr" eaLnBrk="1" hangingPunct="1"/>
            <a:r>
              <a:rPr lang="nb-NO" sz="3200" b="1" dirty="0" err="1" smtClean="0"/>
              <a:t>Academia</a:t>
            </a:r>
            <a:endParaRPr lang="nb-NO" sz="3200" b="1" dirty="0"/>
          </a:p>
        </p:txBody>
      </p:sp>
      <p:grpSp>
        <p:nvGrpSpPr>
          <p:cNvPr id="4" name="Group 3"/>
          <p:cNvGrpSpPr/>
          <p:nvPr/>
        </p:nvGrpSpPr>
        <p:grpSpPr>
          <a:xfrm>
            <a:off x="2843808" y="2392565"/>
            <a:ext cx="3484707" cy="2116555"/>
            <a:chOff x="2843808" y="2392565"/>
            <a:chExt cx="3484707" cy="2116555"/>
          </a:xfrm>
        </p:grpSpPr>
        <p:sp>
          <p:nvSpPr>
            <p:cNvPr id="11" name="_s1788932"/>
            <p:cNvSpPr>
              <a:spLocks noChangeArrowheads="1" noTextEdit="1"/>
            </p:cNvSpPr>
            <p:nvPr/>
          </p:nvSpPr>
          <p:spPr bwMode="auto">
            <a:xfrm>
              <a:off x="4211960" y="2392565"/>
              <a:ext cx="2116555" cy="2116555"/>
            </a:xfrm>
            <a:prstGeom prst="ellipse">
              <a:avLst/>
            </a:prstGeom>
            <a:solidFill>
              <a:srgbClr val="144398">
                <a:alpha val="50000"/>
              </a:srgbClr>
            </a:solidFill>
            <a:ln w="4699">
              <a:solidFill>
                <a:srgbClr val="144398"/>
              </a:solidFill>
              <a:round/>
              <a:headEnd/>
              <a:tailEnd/>
            </a:ln>
          </p:spPr>
          <p:txBody>
            <a:bodyPr lIns="0" tIns="0" rIns="0" bIns="0" anchor="ctr"/>
            <a:lstStyle/>
            <a:p>
              <a:endParaRPr lang="en-US"/>
            </a:p>
          </p:txBody>
        </p:sp>
        <p:sp>
          <p:nvSpPr>
            <p:cNvPr id="12" name="_s1788934"/>
            <p:cNvSpPr>
              <a:spLocks noChangeArrowheads="1" noTextEdit="1"/>
            </p:cNvSpPr>
            <p:nvPr/>
          </p:nvSpPr>
          <p:spPr bwMode="auto">
            <a:xfrm>
              <a:off x="2843808" y="2392565"/>
              <a:ext cx="2116555" cy="2116555"/>
            </a:xfrm>
            <a:prstGeom prst="ellipse">
              <a:avLst/>
            </a:prstGeom>
            <a:solidFill>
              <a:srgbClr val="5F5F5F">
                <a:alpha val="50000"/>
              </a:srgbClr>
            </a:solidFill>
            <a:ln w="4699">
              <a:solidFill>
                <a:srgbClr val="5F5F5F"/>
              </a:solidFill>
              <a:round/>
              <a:headEnd/>
              <a:tailEnd/>
            </a:ln>
          </p:spPr>
          <p:txBody>
            <a:bodyPr lIns="0" tIns="0" rIns="0" bIns="0" anchor="ctr"/>
            <a:lstStyle/>
            <a:p>
              <a:endParaRPr lang="en-US"/>
            </a:p>
          </p:txBody>
        </p:sp>
      </p:grpSp>
      <p:sp>
        <p:nvSpPr>
          <p:cNvPr id="14" name="_s1788935"/>
          <p:cNvSpPr>
            <a:spLocks noChangeArrowheads="1"/>
          </p:cNvSpPr>
          <p:nvPr/>
        </p:nvSpPr>
        <p:spPr bwMode="auto">
          <a:xfrm>
            <a:off x="5868144" y="3212976"/>
            <a:ext cx="1920283" cy="5286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/>
          <a:p>
            <a:pPr algn="ctr" eaLnBrk="1" hangingPunct="1"/>
            <a:r>
              <a:rPr lang="nb-NO" sz="3200" b="1" dirty="0" err="1" smtClean="0"/>
              <a:t>Traditional</a:t>
            </a:r>
            <a:r>
              <a:rPr lang="nb-NO" sz="3200" b="1" dirty="0" smtClean="0"/>
              <a:t> </a:t>
            </a:r>
            <a:r>
              <a:rPr lang="nb-NO" sz="3200" b="1" dirty="0"/>
              <a:t>K</a:t>
            </a:r>
            <a:r>
              <a:rPr lang="nb-NO" sz="3200" b="1" dirty="0" smtClean="0"/>
              <a:t>nowledge</a:t>
            </a:r>
            <a:endParaRPr lang="nb-NO" sz="3200" b="1" dirty="0"/>
          </a:p>
        </p:txBody>
      </p:sp>
      <p:sp>
        <p:nvSpPr>
          <p:cNvPr id="15" name="_s1788937"/>
          <p:cNvSpPr>
            <a:spLocks noChangeArrowheads="1"/>
          </p:cNvSpPr>
          <p:nvPr/>
        </p:nvSpPr>
        <p:spPr bwMode="auto">
          <a:xfrm>
            <a:off x="1403648" y="3212976"/>
            <a:ext cx="1920283" cy="5286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/>
          <a:p>
            <a:pPr algn="ctr" eaLnBrk="1" hangingPunct="1"/>
            <a:r>
              <a:rPr lang="nb-NO" sz="3200" b="1" dirty="0" smtClean="0"/>
              <a:t>Scientific Knowledge</a:t>
            </a:r>
            <a:endParaRPr lang="nb-NO" sz="3200" b="1" dirty="0"/>
          </a:p>
        </p:txBody>
      </p:sp>
      <p:sp>
        <p:nvSpPr>
          <p:cNvPr id="16" name="_s1788937"/>
          <p:cNvSpPr>
            <a:spLocks noChangeArrowheads="1"/>
          </p:cNvSpPr>
          <p:nvPr/>
        </p:nvSpPr>
        <p:spPr bwMode="auto">
          <a:xfrm>
            <a:off x="899592" y="5445224"/>
            <a:ext cx="1920283" cy="5286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/>
          <a:p>
            <a:pPr algn="ctr" eaLnBrk="1" hangingPunct="1"/>
            <a:r>
              <a:rPr lang="nb-NO" sz="3200" b="1" dirty="0" smtClean="0"/>
              <a:t>”</a:t>
            </a:r>
            <a:r>
              <a:rPr lang="nb-NO" sz="3200" b="1" dirty="0" err="1" smtClean="0"/>
              <a:t>Modernity</a:t>
            </a:r>
            <a:r>
              <a:rPr lang="nb-NO" sz="3200" b="1" dirty="0" smtClean="0"/>
              <a:t>”</a:t>
            </a:r>
            <a:endParaRPr lang="nb-NO" sz="3200" b="1" dirty="0"/>
          </a:p>
        </p:txBody>
      </p:sp>
      <p:grpSp>
        <p:nvGrpSpPr>
          <p:cNvPr id="5" name="Group 4"/>
          <p:cNvGrpSpPr/>
          <p:nvPr/>
        </p:nvGrpSpPr>
        <p:grpSpPr>
          <a:xfrm>
            <a:off x="2915816" y="4653136"/>
            <a:ext cx="3412699" cy="2123203"/>
            <a:chOff x="2915816" y="4653136"/>
            <a:chExt cx="3412699" cy="2123203"/>
          </a:xfrm>
        </p:grpSpPr>
        <p:sp>
          <p:nvSpPr>
            <p:cNvPr id="17" name="_s1788932"/>
            <p:cNvSpPr>
              <a:spLocks noChangeArrowheads="1" noTextEdit="1"/>
            </p:cNvSpPr>
            <p:nvPr/>
          </p:nvSpPr>
          <p:spPr bwMode="auto">
            <a:xfrm>
              <a:off x="2915816" y="4659784"/>
              <a:ext cx="2116555" cy="2116555"/>
            </a:xfrm>
            <a:prstGeom prst="ellipse">
              <a:avLst/>
            </a:prstGeom>
            <a:solidFill>
              <a:srgbClr val="144398">
                <a:alpha val="50000"/>
              </a:srgbClr>
            </a:solidFill>
            <a:ln w="4699">
              <a:solidFill>
                <a:srgbClr val="144398"/>
              </a:solidFill>
              <a:round/>
              <a:headEnd/>
              <a:tailEnd/>
            </a:ln>
          </p:spPr>
          <p:txBody>
            <a:bodyPr lIns="0" tIns="0" rIns="0" bIns="0" anchor="ctr"/>
            <a:lstStyle/>
            <a:p>
              <a:endParaRPr lang="en-US"/>
            </a:p>
          </p:txBody>
        </p:sp>
        <p:sp>
          <p:nvSpPr>
            <p:cNvPr id="18" name="_s1788936"/>
            <p:cNvSpPr>
              <a:spLocks noChangeArrowheads="1" noTextEdit="1"/>
            </p:cNvSpPr>
            <p:nvPr/>
          </p:nvSpPr>
          <p:spPr bwMode="auto">
            <a:xfrm>
              <a:off x="4211960" y="4653136"/>
              <a:ext cx="2116555" cy="2116555"/>
            </a:xfrm>
            <a:prstGeom prst="ellipse">
              <a:avLst/>
            </a:prstGeom>
            <a:solidFill>
              <a:srgbClr val="FFCC66">
                <a:alpha val="50000"/>
              </a:srgbClr>
            </a:solidFill>
            <a:ln w="4699">
              <a:solidFill>
                <a:srgbClr val="FFCC66"/>
              </a:solidFill>
              <a:round/>
              <a:headEnd/>
              <a:tailEnd/>
            </a:ln>
          </p:spPr>
          <p:txBody>
            <a:bodyPr lIns="0" tIns="0" rIns="0" bIns="0" anchor="ctr"/>
            <a:lstStyle/>
            <a:p>
              <a:endParaRPr lang="en-US"/>
            </a:p>
          </p:txBody>
        </p:sp>
      </p:grpSp>
      <p:sp>
        <p:nvSpPr>
          <p:cNvPr id="19" name="_s1788937"/>
          <p:cNvSpPr>
            <a:spLocks noChangeArrowheads="1"/>
          </p:cNvSpPr>
          <p:nvPr/>
        </p:nvSpPr>
        <p:spPr bwMode="auto">
          <a:xfrm>
            <a:off x="6444208" y="5445224"/>
            <a:ext cx="1920283" cy="5286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/>
          <a:p>
            <a:pPr algn="ctr" eaLnBrk="1" hangingPunct="1"/>
            <a:r>
              <a:rPr lang="nb-NO" sz="3200" b="1" dirty="0" err="1" smtClean="0"/>
              <a:t>Traditions</a:t>
            </a:r>
            <a:endParaRPr lang="nb-NO" sz="3200" b="1" dirty="0"/>
          </a:p>
        </p:txBody>
      </p:sp>
      <p:sp>
        <p:nvSpPr>
          <p:cNvPr id="20" name="_s1788935"/>
          <p:cNvSpPr>
            <a:spLocks noChangeArrowheads="1"/>
          </p:cNvSpPr>
          <p:nvPr/>
        </p:nvSpPr>
        <p:spPr bwMode="auto">
          <a:xfrm>
            <a:off x="6444208" y="956087"/>
            <a:ext cx="1920283" cy="5286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/>
          <a:p>
            <a:pPr algn="ctr" eaLnBrk="1" hangingPunct="1"/>
            <a:r>
              <a:rPr lang="nb-NO" sz="3200" b="1" dirty="0" smtClean="0"/>
              <a:t>Business</a:t>
            </a:r>
            <a:endParaRPr lang="nb-NO" sz="3200" b="1" dirty="0"/>
          </a:p>
        </p:txBody>
      </p:sp>
      <p:sp>
        <p:nvSpPr>
          <p:cNvPr id="9" name="Rectangle 8"/>
          <p:cNvSpPr/>
          <p:nvPr/>
        </p:nvSpPr>
        <p:spPr bwMode="auto">
          <a:xfrm>
            <a:off x="179512" y="0"/>
            <a:ext cx="8964488" cy="6858000"/>
          </a:xfrm>
          <a:prstGeom prst="rect">
            <a:avLst/>
          </a:prstGeom>
          <a:solidFill>
            <a:schemeClr val="bg1">
              <a:alpha val="87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9512" y="1196752"/>
            <a:ext cx="89644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CC0000"/>
                </a:solidFill>
              </a:rPr>
              <a:t>´Regional Innovation System´</a:t>
            </a:r>
            <a:endParaRPr lang="en-US" sz="4000" b="1" dirty="0">
              <a:solidFill>
                <a:srgbClr val="CC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79512" y="1988840"/>
            <a:ext cx="89644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5F5F5F"/>
                </a:solidFill>
              </a:rPr>
              <a:t>´Industrial Cluster´</a:t>
            </a:r>
            <a:endParaRPr lang="en-US" sz="4000" b="1" dirty="0">
              <a:solidFill>
                <a:srgbClr val="5F5F5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70757" y="2780928"/>
            <a:ext cx="89644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154698"/>
                </a:solidFill>
              </a:rPr>
              <a:t>´Triple Helix-model´</a:t>
            </a:r>
            <a:endParaRPr lang="en-US" sz="4000" b="1" dirty="0">
              <a:solidFill>
                <a:srgbClr val="154698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79513" y="4221088"/>
            <a:ext cx="896448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i="1" dirty="0" smtClean="0"/>
              <a:t>Diversification of economic structures in Arctic indigenous peoples´ areas</a:t>
            </a:r>
            <a:endParaRPr lang="en-US" sz="3600" b="1" i="1" dirty="0"/>
          </a:p>
        </p:txBody>
      </p:sp>
    </p:spTree>
    <p:extLst>
      <p:ext uri="{BB962C8B-B14F-4D97-AF65-F5344CB8AC3E}">
        <p14:creationId xmlns:p14="http://schemas.microsoft.com/office/powerpoint/2010/main" val="1702530037"/>
      </p:ext>
    </p:extLst>
  </p:cSld>
  <p:clrMapOvr>
    <a:masterClrMapping/>
  </p:clrMapOvr>
  <p:transition xmlns:p14="http://schemas.microsoft.com/office/powerpoint/2010/main">
    <p:randomBar dir="vert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6" grpId="0"/>
      <p:bldP spid="7" grpId="0"/>
      <p:bldP spid="8" grpId="0"/>
      <p:bldP spid="2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e 28" descr="jmg_2009-02-05-gjeteren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08" y="-27384"/>
            <a:ext cx="8229600" cy="1139825"/>
          </a:xfrm>
        </p:spPr>
        <p:txBody>
          <a:bodyPr/>
          <a:lstStyle/>
          <a:p>
            <a:r>
              <a:rPr lang="en-CA" b="1" dirty="0" smtClean="0">
                <a:solidFill>
                  <a:srgbClr val="FFFFFF"/>
                </a:solidFill>
              </a:rPr>
              <a:t>	EALLU Project Outputs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-36512" y="1340768"/>
            <a:ext cx="9505056" cy="5517232"/>
          </a:xfrm>
          <a:prstGeom prst="rect">
            <a:avLst/>
          </a:prstGeom>
          <a:solidFill>
            <a:schemeClr val="tx1">
              <a:alpha val="22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" name="Content Placeholder 5"/>
          <p:cNvSpPr txBox="1">
            <a:spLocks/>
          </p:cNvSpPr>
          <p:nvPr/>
        </p:nvSpPr>
        <p:spPr bwMode="auto">
          <a:xfrm>
            <a:off x="1475656" y="1340768"/>
            <a:ext cx="7427168" cy="53285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lr>
                <a:srgbClr val="134598"/>
              </a:buClr>
              <a:buFont typeface="Wingdings" pitchFamily="2" charset="2"/>
              <a:buChar char="p"/>
              <a:defRPr sz="2800">
                <a:solidFill>
                  <a:srgbClr val="5F5F5F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lr>
                <a:srgbClr val="134598"/>
              </a:buClr>
              <a:buFont typeface="Wingdings" pitchFamily="2" charset="2"/>
              <a:buChar char="n"/>
              <a:defRPr sz="2400">
                <a:solidFill>
                  <a:srgbClr val="5F5F5F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134598"/>
              </a:buClr>
              <a:buFont typeface="Wingdings" pitchFamily="2" charset="2"/>
              <a:buChar char="p"/>
              <a:defRPr sz="2000">
                <a:solidFill>
                  <a:srgbClr val="5F5F5F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134598"/>
              </a:buClr>
              <a:buFont typeface="Wingdings" pitchFamily="2" charset="2"/>
              <a:buChar char="§"/>
              <a:defRPr>
                <a:solidFill>
                  <a:srgbClr val="5F5F5F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134598"/>
              </a:buClr>
              <a:buFont typeface="Wingdings" pitchFamily="2" charset="2"/>
              <a:buChar char="§"/>
              <a:defRPr>
                <a:solidFill>
                  <a:srgbClr val="5F5F5F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134598"/>
              </a:buClr>
              <a:buFont typeface="Wingdings" pitchFamily="2" charset="2"/>
              <a:buChar char="§"/>
              <a:defRPr>
                <a:solidFill>
                  <a:srgbClr val="5F5F5F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134598"/>
              </a:buClr>
              <a:buFont typeface="Wingdings" pitchFamily="2" charset="2"/>
              <a:buChar char="§"/>
              <a:defRPr>
                <a:solidFill>
                  <a:srgbClr val="5F5F5F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134598"/>
              </a:buClr>
              <a:buFont typeface="Wingdings" pitchFamily="2" charset="2"/>
              <a:buChar char="§"/>
              <a:defRPr>
                <a:solidFill>
                  <a:srgbClr val="5F5F5F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134598"/>
              </a:buClr>
              <a:buFont typeface="Wingdings" pitchFamily="2" charset="2"/>
              <a:buChar char="§"/>
              <a:defRPr>
                <a:solidFill>
                  <a:srgbClr val="5F5F5F"/>
                </a:solidFill>
                <a:latin typeface="+mn-lt"/>
              </a:defRPr>
            </a:lvl9pPr>
          </a:lstStyle>
          <a:p>
            <a:r>
              <a:rPr lang="en-US" sz="2600" b="1" u="sng" dirty="0" smtClean="0">
                <a:solidFill>
                  <a:schemeClr val="bg1"/>
                </a:solidFill>
              </a:rPr>
              <a:t>Recommendations for the Arctic Council  </a:t>
            </a:r>
          </a:p>
          <a:p>
            <a:pPr lvl="1"/>
            <a:r>
              <a:rPr lang="en-US" sz="2200" b="1" dirty="0">
                <a:solidFill>
                  <a:srgbClr val="C0C0C0"/>
                </a:solidFill>
              </a:rPr>
              <a:t>H</a:t>
            </a:r>
            <a:r>
              <a:rPr lang="en-US" sz="2200" b="1" dirty="0" smtClean="0">
                <a:solidFill>
                  <a:srgbClr val="C0C0C0"/>
                </a:solidFill>
              </a:rPr>
              <a:t>ow to utilize TK and food cultures for sustainable development </a:t>
            </a:r>
          </a:p>
          <a:p>
            <a:r>
              <a:rPr lang="en-US" sz="2600" b="1" u="sng" dirty="0" smtClean="0">
                <a:solidFill>
                  <a:schemeClr val="bg1"/>
                </a:solidFill>
              </a:rPr>
              <a:t>A Circumpolar Cookbook</a:t>
            </a:r>
            <a:r>
              <a:rPr lang="en-US" sz="2600" b="1" dirty="0" smtClean="0">
                <a:solidFill>
                  <a:schemeClr val="bg1"/>
                </a:solidFill>
              </a:rPr>
              <a:t> </a:t>
            </a:r>
          </a:p>
          <a:p>
            <a:pPr lvl="1"/>
            <a:r>
              <a:rPr lang="en-US" sz="2200" b="1" dirty="0">
                <a:solidFill>
                  <a:srgbClr val="C0C0C0"/>
                </a:solidFill>
              </a:rPr>
              <a:t>C</a:t>
            </a:r>
            <a:r>
              <a:rPr lang="en-US" sz="2200" b="1" dirty="0" smtClean="0">
                <a:solidFill>
                  <a:srgbClr val="C0C0C0"/>
                </a:solidFill>
              </a:rPr>
              <a:t>o-produced by indigenous youth and partner institutions </a:t>
            </a:r>
          </a:p>
          <a:p>
            <a:r>
              <a:rPr lang="en-US" sz="2600" b="1" u="sng" dirty="0" smtClean="0">
                <a:solidFill>
                  <a:schemeClr val="bg1"/>
                </a:solidFill>
              </a:rPr>
              <a:t>Training/ Education </a:t>
            </a:r>
            <a:r>
              <a:rPr lang="en-US" sz="2600" b="1" u="sng" dirty="0">
                <a:solidFill>
                  <a:schemeClr val="bg1"/>
                </a:solidFill>
              </a:rPr>
              <a:t>C</a:t>
            </a:r>
            <a:r>
              <a:rPr lang="en-US" sz="2600" b="1" u="sng" dirty="0" smtClean="0">
                <a:solidFill>
                  <a:schemeClr val="bg1"/>
                </a:solidFill>
              </a:rPr>
              <a:t>ourses </a:t>
            </a:r>
          </a:p>
          <a:p>
            <a:pPr lvl="1"/>
            <a:r>
              <a:rPr lang="en-US" sz="2200" b="1" dirty="0" smtClean="0">
                <a:solidFill>
                  <a:srgbClr val="C0C0C0"/>
                </a:solidFill>
              </a:rPr>
              <a:t>Food culture, TK and value added, with knowledge partners</a:t>
            </a:r>
          </a:p>
          <a:p>
            <a:r>
              <a:rPr lang="en-US" sz="2600" b="1" u="sng" dirty="0" smtClean="0">
                <a:solidFill>
                  <a:schemeClr val="bg1"/>
                </a:solidFill>
              </a:rPr>
              <a:t>Reports </a:t>
            </a:r>
          </a:p>
          <a:p>
            <a:pPr lvl="1"/>
            <a:r>
              <a:rPr lang="en-US" sz="2200" b="1" dirty="0" smtClean="0">
                <a:solidFill>
                  <a:srgbClr val="C0C0C0"/>
                </a:solidFill>
              </a:rPr>
              <a:t>Seminars and Community-based workshops </a:t>
            </a:r>
          </a:p>
          <a:p>
            <a:r>
              <a:rPr lang="en-US" sz="2600" b="1" u="sng" dirty="0" smtClean="0">
                <a:solidFill>
                  <a:schemeClr val="bg1"/>
                </a:solidFill>
              </a:rPr>
              <a:t>Different publications </a:t>
            </a:r>
          </a:p>
          <a:p>
            <a:pPr lvl="1"/>
            <a:r>
              <a:rPr lang="en-US" sz="2200" b="1" dirty="0">
                <a:solidFill>
                  <a:srgbClr val="C0C0C0"/>
                </a:solidFill>
              </a:rPr>
              <a:t>O</a:t>
            </a:r>
            <a:r>
              <a:rPr lang="en-US" sz="2200" b="1" dirty="0" smtClean="0">
                <a:solidFill>
                  <a:srgbClr val="C0C0C0"/>
                </a:solidFill>
              </a:rPr>
              <a:t>n TK and food culture</a:t>
            </a:r>
          </a:p>
          <a:p>
            <a:endParaRPr lang="en-US" sz="2600" b="1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872450" y="127665"/>
            <a:ext cx="157890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Pic: JM. </a:t>
            </a:r>
            <a:r>
              <a:rPr lang="en-US" sz="1200" dirty="0" err="1" smtClean="0"/>
              <a:t>Gaup</a:t>
            </a:r>
            <a:r>
              <a:rPr lang="en-US" sz="1200" dirty="0" smtClean="0"/>
              <a:t>, 2008</a:t>
            </a:r>
            <a:endParaRPr lang="en-US" sz="1200" dirty="0"/>
          </a:p>
        </p:txBody>
      </p:sp>
      <p:sp>
        <p:nvSpPr>
          <p:cNvPr id="8" name="TextBox 7"/>
          <p:cNvSpPr txBox="1"/>
          <p:nvPr/>
        </p:nvSpPr>
        <p:spPr>
          <a:xfrm>
            <a:off x="11927417" y="359833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03780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3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6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6967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1696772" name="Plassholder for innhold 6" descr="KBH_029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975" y="-27384"/>
            <a:ext cx="10369599" cy="68858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696773" name="Tittel 1"/>
          <p:cNvSpPr>
            <a:spLocks/>
          </p:cNvSpPr>
          <p:nvPr/>
        </p:nvSpPr>
        <p:spPr bwMode="auto">
          <a:xfrm>
            <a:off x="-36512" y="412899"/>
            <a:ext cx="8892480" cy="1431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 eaLnBrk="1" hangingPunct="1"/>
            <a:r>
              <a:rPr lang="en-US" sz="3000" b="1" dirty="0" smtClean="0">
                <a:solidFill>
                  <a:schemeClr val="bg1"/>
                </a:solidFill>
                <a:latin typeface="+mj-lt"/>
              </a:rPr>
              <a:t>EALLU Indigenous Youth, </a:t>
            </a:r>
          </a:p>
          <a:p>
            <a:pPr algn="ctr" eaLnBrk="1" hangingPunct="1"/>
            <a:r>
              <a:rPr lang="en-US" sz="3000" b="1" dirty="0" smtClean="0">
                <a:solidFill>
                  <a:schemeClr val="bg1"/>
                </a:solidFill>
                <a:latin typeface="+mj-lt"/>
              </a:rPr>
              <a:t>Climate Change &amp; Food Culture</a:t>
            </a:r>
          </a:p>
          <a:p>
            <a:pPr algn="ctr" eaLnBrk="1" hangingPunct="1"/>
            <a:endParaRPr lang="en-US" sz="1200" dirty="0" smtClean="0">
              <a:solidFill>
                <a:srgbClr val="FFCC66"/>
              </a:solidFill>
              <a:latin typeface="+mj-lt"/>
            </a:endParaRPr>
          </a:p>
          <a:p>
            <a:pPr algn="ctr" eaLnBrk="1" hangingPunct="1"/>
            <a:r>
              <a:rPr lang="en-US" sz="2600" dirty="0" smtClean="0">
                <a:solidFill>
                  <a:srgbClr val="FFCC66"/>
                </a:solidFill>
                <a:latin typeface="+mj-lt"/>
              </a:rPr>
              <a:t>´Traditional </a:t>
            </a:r>
            <a:r>
              <a:rPr lang="en-US" sz="2600" dirty="0">
                <a:solidFill>
                  <a:srgbClr val="FFCC66"/>
                </a:solidFill>
                <a:latin typeface="+mj-lt"/>
              </a:rPr>
              <a:t>K</a:t>
            </a:r>
            <a:r>
              <a:rPr lang="en-US" sz="2600" dirty="0" smtClean="0">
                <a:solidFill>
                  <a:srgbClr val="FFCC66"/>
                </a:solidFill>
                <a:latin typeface="+mj-lt"/>
              </a:rPr>
              <a:t>nowledge </a:t>
            </a:r>
            <a:r>
              <a:rPr lang="en-US" sz="2600" dirty="0">
                <a:solidFill>
                  <a:srgbClr val="FFCC66"/>
                </a:solidFill>
                <a:latin typeface="+mj-lt"/>
              </a:rPr>
              <a:t>is </a:t>
            </a:r>
            <a:r>
              <a:rPr lang="en-US" sz="2600" dirty="0" smtClean="0">
                <a:solidFill>
                  <a:srgbClr val="FFCC66"/>
                </a:solidFill>
                <a:latin typeface="+mj-lt"/>
              </a:rPr>
              <a:t>Essential to</a:t>
            </a:r>
          </a:p>
          <a:p>
            <a:pPr algn="ctr" eaLnBrk="1" hangingPunct="1"/>
            <a:r>
              <a:rPr lang="en-US" sz="2600" dirty="0" smtClean="0">
                <a:solidFill>
                  <a:srgbClr val="FFCC66"/>
                </a:solidFill>
                <a:latin typeface="+mj-lt"/>
              </a:rPr>
              <a:t> </a:t>
            </a:r>
            <a:r>
              <a:rPr lang="en-US" sz="2600" dirty="0">
                <a:solidFill>
                  <a:srgbClr val="FFCC66"/>
                </a:solidFill>
                <a:latin typeface="+mj-lt"/>
              </a:rPr>
              <a:t>a </a:t>
            </a:r>
            <a:r>
              <a:rPr lang="en-US" sz="2600" dirty="0" smtClean="0">
                <a:solidFill>
                  <a:srgbClr val="FFCC66"/>
                </a:solidFill>
                <a:latin typeface="+mj-lt"/>
              </a:rPr>
              <a:t>Sustainable </a:t>
            </a:r>
            <a:r>
              <a:rPr lang="en-US" sz="2600" dirty="0">
                <a:solidFill>
                  <a:srgbClr val="FFCC66"/>
                </a:solidFill>
                <a:latin typeface="+mj-lt"/>
              </a:rPr>
              <a:t>F</a:t>
            </a:r>
            <a:r>
              <a:rPr lang="en-US" sz="2600" dirty="0" smtClean="0">
                <a:solidFill>
                  <a:srgbClr val="FFCC66"/>
                </a:solidFill>
                <a:latin typeface="+mj-lt"/>
              </a:rPr>
              <a:t>uture </a:t>
            </a:r>
            <a:r>
              <a:rPr lang="en-US" sz="2600" dirty="0">
                <a:solidFill>
                  <a:srgbClr val="FFCC66"/>
                </a:solidFill>
                <a:latin typeface="+mj-lt"/>
              </a:rPr>
              <a:t>in the </a:t>
            </a:r>
            <a:r>
              <a:rPr lang="en-US" sz="2600" dirty="0" smtClean="0">
                <a:solidFill>
                  <a:srgbClr val="FFCC66"/>
                </a:solidFill>
                <a:latin typeface="+mj-lt"/>
              </a:rPr>
              <a:t>Arctic´</a:t>
            </a:r>
            <a:endParaRPr lang="en-IE" sz="2600" dirty="0">
              <a:solidFill>
                <a:srgbClr val="FFCC66"/>
              </a:solidFill>
              <a:latin typeface="+mj-lt"/>
            </a:endParaRPr>
          </a:p>
        </p:txBody>
      </p:sp>
      <p:sp>
        <p:nvSpPr>
          <p:cNvPr id="1696774" name="Text Box 6"/>
          <p:cNvSpPr txBox="1">
            <a:spLocks noChangeArrowheads="1"/>
          </p:cNvSpPr>
          <p:nvPr/>
        </p:nvSpPr>
        <p:spPr bwMode="auto">
          <a:xfrm>
            <a:off x="6300192" y="7029400"/>
            <a:ext cx="20002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nb-NO" sz="1000" dirty="0" err="1">
                <a:solidFill>
                  <a:srgbClr val="FFCC66"/>
                </a:solidFill>
              </a:rPr>
              <a:t>Yaranga</a:t>
            </a:r>
            <a:r>
              <a:rPr lang="nb-NO" sz="1000" dirty="0">
                <a:solidFill>
                  <a:srgbClr val="FFCC66"/>
                </a:solidFill>
              </a:rPr>
              <a:t> (tent) </a:t>
            </a:r>
            <a:r>
              <a:rPr lang="nb-NO" sz="1000" dirty="0" err="1">
                <a:solidFill>
                  <a:srgbClr val="FFCC66"/>
                </a:solidFill>
              </a:rPr>
              <a:t>of</a:t>
            </a:r>
            <a:r>
              <a:rPr lang="nb-NO" sz="1000" dirty="0">
                <a:solidFill>
                  <a:srgbClr val="FFCC66"/>
                </a:solidFill>
              </a:rPr>
              <a:t> Brigade </a:t>
            </a:r>
            <a:r>
              <a:rPr lang="nb-NO" sz="1000" dirty="0" err="1">
                <a:solidFill>
                  <a:srgbClr val="FFCC66"/>
                </a:solidFill>
              </a:rPr>
              <a:t>nr</a:t>
            </a:r>
            <a:r>
              <a:rPr lang="nb-NO" sz="1000" dirty="0">
                <a:solidFill>
                  <a:srgbClr val="FFCC66"/>
                </a:solidFill>
              </a:rPr>
              <a:t> 4, </a:t>
            </a:r>
            <a:r>
              <a:rPr lang="nb-NO" sz="1000" dirty="0" err="1">
                <a:solidFill>
                  <a:srgbClr val="FFCC66"/>
                </a:solidFill>
              </a:rPr>
              <a:t>Kanchalan</a:t>
            </a:r>
            <a:r>
              <a:rPr lang="nb-NO" sz="1000" dirty="0">
                <a:solidFill>
                  <a:srgbClr val="FFCC66"/>
                </a:solidFill>
              </a:rPr>
              <a:t>, 29 </a:t>
            </a:r>
            <a:r>
              <a:rPr lang="nb-NO" sz="1000" dirty="0" err="1">
                <a:solidFill>
                  <a:srgbClr val="FFCC66"/>
                </a:solidFill>
              </a:rPr>
              <a:t>February</a:t>
            </a:r>
            <a:r>
              <a:rPr lang="nb-NO" sz="1000" dirty="0">
                <a:solidFill>
                  <a:srgbClr val="FFCC66"/>
                </a:solidFill>
              </a:rPr>
              <a:t> 2008</a:t>
            </a:r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6372200" y="6381328"/>
            <a:ext cx="2000250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nb-NO" sz="1000" dirty="0" err="1" smtClean="0">
                <a:solidFill>
                  <a:srgbClr val="FFCC66"/>
                </a:solidFill>
              </a:rPr>
              <a:t>Pic</a:t>
            </a:r>
            <a:r>
              <a:rPr lang="nb-NO" sz="1000" dirty="0" smtClean="0">
                <a:solidFill>
                  <a:srgbClr val="FFCC66"/>
                </a:solidFill>
              </a:rPr>
              <a:t>: IPY/ SDWG EALÁT, 2008</a:t>
            </a:r>
            <a:endParaRPr lang="nb-NO" sz="1000" dirty="0">
              <a:solidFill>
                <a:srgbClr val="FFCC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56432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auto">
          <a:xfrm>
            <a:off x="-108520" y="0"/>
            <a:ext cx="9073008" cy="7029400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4" name="Content Placeholder 3" descr="20140804_234841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36512" y="1080120"/>
            <a:ext cx="9417254" cy="5517232"/>
          </a:xfrm>
        </p:spPr>
      </p:pic>
      <p:sp>
        <p:nvSpPr>
          <p:cNvPr id="5" name="Content Placeholder 5"/>
          <p:cNvSpPr txBox="1">
            <a:spLocks/>
          </p:cNvSpPr>
          <p:nvPr/>
        </p:nvSpPr>
        <p:spPr bwMode="auto">
          <a:xfrm>
            <a:off x="395536" y="1412776"/>
            <a:ext cx="86868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lr>
                <a:srgbClr val="134598"/>
              </a:buClr>
              <a:buFont typeface="Wingdings" pitchFamily="2" charset="2"/>
              <a:buChar char="p"/>
              <a:defRPr sz="2800">
                <a:solidFill>
                  <a:srgbClr val="5F5F5F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lr>
                <a:srgbClr val="134598"/>
              </a:buClr>
              <a:buFont typeface="Wingdings" pitchFamily="2" charset="2"/>
              <a:buChar char="n"/>
              <a:defRPr sz="2400">
                <a:solidFill>
                  <a:srgbClr val="5F5F5F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134598"/>
              </a:buClr>
              <a:buFont typeface="Wingdings" pitchFamily="2" charset="2"/>
              <a:buChar char="p"/>
              <a:defRPr sz="2000">
                <a:solidFill>
                  <a:srgbClr val="5F5F5F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134598"/>
              </a:buClr>
              <a:buFont typeface="Wingdings" pitchFamily="2" charset="2"/>
              <a:buChar char="§"/>
              <a:defRPr>
                <a:solidFill>
                  <a:srgbClr val="5F5F5F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134598"/>
              </a:buClr>
              <a:buFont typeface="Wingdings" pitchFamily="2" charset="2"/>
              <a:buChar char="§"/>
              <a:defRPr>
                <a:solidFill>
                  <a:srgbClr val="5F5F5F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134598"/>
              </a:buClr>
              <a:buFont typeface="Wingdings" pitchFamily="2" charset="2"/>
              <a:buChar char="§"/>
              <a:defRPr>
                <a:solidFill>
                  <a:srgbClr val="5F5F5F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134598"/>
              </a:buClr>
              <a:buFont typeface="Wingdings" pitchFamily="2" charset="2"/>
              <a:buChar char="§"/>
              <a:defRPr>
                <a:solidFill>
                  <a:srgbClr val="5F5F5F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134598"/>
              </a:buClr>
              <a:buFont typeface="Wingdings" pitchFamily="2" charset="2"/>
              <a:buChar char="§"/>
              <a:defRPr>
                <a:solidFill>
                  <a:srgbClr val="5F5F5F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134598"/>
              </a:buClr>
              <a:buFont typeface="Wingdings" pitchFamily="2" charset="2"/>
              <a:buChar char="§"/>
              <a:defRPr>
                <a:solidFill>
                  <a:srgbClr val="5F5F5F"/>
                </a:solidFill>
                <a:latin typeface="+mn-lt"/>
              </a:defRPr>
            </a:lvl9pPr>
          </a:lstStyle>
          <a:p>
            <a:r>
              <a:rPr lang="en-CA" sz="3200" b="1" i="1" dirty="0" smtClean="0">
                <a:solidFill>
                  <a:schemeClr val="bg1"/>
                </a:solidFill>
              </a:rPr>
              <a:t>Increased knowledge, understanding and cooperation in the Arctic</a:t>
            </a:r>
            <a:endParaRPr lang="en-US" sz="3200" dirty="0" smtClean="0">
              <a:solidFill>
                <a:schemeClr val="bg1"/>
              </a:solidFill>
            </a:endParaRPr>
          </a:p>
          <a:p>
            <a:r>
              <a:rPr lang="en-CA" sz="3200" b="1" i="1" dirty="0" smtClean="0">
                <a:solidFill>
                  <a:schemeClr val="bg1"/>
                </a:solidFill>
              </a:rPr>
              <a:t>Improved foundations for business development and local value added</a:t>
            </a:r>
          </a:p>
          <a:p>
            <a:r>
              <a:rPr lang="en-CA" sz="3200" b="1" i="1" dirty="0" smtClean="0">
                <a:solidFill>
                  <a:schemeClr val="bg1"/>
                </a:solidFill>
              </a:rPr>
              <a:t>Active inclusion of Traditional Knowledge in the work of the Arctic Council</a:t>
            </a:r>
            <a:endParaRPr lang="en-US" sz="3200" dirty="0" smtClean="0">
              <a:solidFill>
                <a:schemeClr val="bg1"/>
              </a:solidFill>
            </a:endParaRPr>
          </a:p>
          <a:p>
            <a:r>
              <a:rPr lang="en-CA" sz="3200" b="1" i="1" dirty="0" smtClean="0">
                <a:solidFill>
                  <a:schemeClr val="bg1"/>
                </a:solidFill>
              </a:rPr>
              <a:t>Capacity building for indigenous peoples and their societies</a:t>
            </a:r>
            <a:endParaRPr lang="en-US" sz="3200" dirty="0" smtClean="0">
              <a:solidFill>
                <a:schemeClr val="bg1"/>
              </a:solidFill>
            </a:endParaRPr>
          </a:p>
          <a:p>
            <a:endParaRPr lang="en-US" sz="3200" dirty="0" smtClean="0">
              <a:solidFill>
                <a:schemeClr val="bg1"/>
              </a:solidFill>
            </a:endParaRPr>
          </a:p>
          <a:p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6" name="Title 2"/>
          <p:cNvSpPr txBox="1">
            <a:spLocks/>
          </p:cNvSpPr>
          <p:nvPr/>
        </p:nvSpPr>
        <p:spPr bwMode="auto">
          <a:xfrm>
            <a:off x="1598984" y="-99392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808080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808080"/>
                </a:solidFill>
                <a:latin typeface="Tahoma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808080"/>
                </a:solidFill>
                <a:latin typeface="Tahoma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808080"/>
                </a:solidFill>
                <a:latin typeface="Tahoma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808080"/>
                </a:solidFill>
                <a:latin typeface="Tahoma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808080"/>
                </a:solidFill>
                <a:latin typeface="Tahoma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808080"/>
                </a:solidFill>
                <a:latin typeface="Tahoma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808080"/>
                </a:solidFill>
                <a:latin typeface="Tahoma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808080"/>
                </a:solidFill>
                <a:latin typeface="Tahoma" pitchFamily="34" charset="0"/>
              </a:defRPr>
            </a:lvl9pPr>
          </a:lstStyle>
          <a:p>
            <a:r>
              <a:rPr lang="en-US" b="1" dirty="0" smtClean="0">
                <a:solidFill>
                  <a:schemeClr val="bg1"/>
                </a:solidFill>
              </a:rPr>
              <a:t>Anticipated Outcomes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60032" y="6309320"/>
            <a:ext cx="26107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Pic: M. </a:t>
            </a:r>
            <a:r>
              <a:rPr lang="en-US" sz="1200" dirty="0" err="1" smtClean="0">
                <a:solidFill>
                  <a:schemeClr val="bg1"/>
                </a:solidFill>
              </a:rPr>
              <a:t>Pogodaev</a:t>
            </a:r>
            <a:r>
              <a:rPr lang="en-US" sz="1200" dirty="0" smtClean="0">
                <a:solidFill>
                  <a:schemeClr val="bg1"/>
                </a:solidFill>
              </a:rPr>
              <a:t>, ICR/ WRH, 2014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5087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Developments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484784"/>
            <a:ext cx="8229600" cy="5141168"/>
          </a:xfrm>
        </p:spPr>
        <p:txBody>
          <a:bodyPr/>
          <a:lstStyle/>
          <a:p>
            <a:r>
              <a:rPr lang="en-US" sz="2600" dirty="0" smtClean="0">
                <a:solidFill>
                  <a:srgbClr val="154698"/>
                </a:solidFill>
              </a:rPr>
              <a:t>Process with States and PPs </a:t>
            </a:r>
            <a:endParaRPr lang="en-US" sz="2600" dirty="0">
              <a:solidFill>
                <a:srgbClr val="154698"/>
              </a:solidFill>
            </a:endParaRPr>
          </a:p>
          <a:p>
            <a:r>
              <a:rPr lang="en-US" sz="2600" dirty="0" smtClean="0">
                <a:solidFill>
                  <a:srgbClr val="154698"/>
                </a:solidFill>
              </a:rPr>
              <a:t>New Institutional/ Organizational Partners</a:t>
            </a:r>
          </a:p>
          <a:p>
            <a:r>
              <a:rPr lang="en-US" sz="2600" dirty="0">
                <a:solidFill>
                  <a:srgbClr val="154698"/>
                </a:solidFill>
              </a:rPr>
              <a:t>Planned Launch Event</a:t>
            </a:r>
          </a:p>
          <a:p>
            <a:r>
              <a:rPr lang="en-US" sz="2600" dirty="0" smtClean="0">
                <a:solidFill>
                  <a:srgbClr val="154698"/>
                </a:solidFill>
              </a:rPr>
              <a:t>Other issues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99992" y="3392996"/>
            <a:ext cx="4464496" cy="33483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9139813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 bwMode="auto">
          <a:xfrm>
            <a:off x="179512" y="0"/>
            <a:ext cx="8964488" cy="6858000"/>
          </a:xfrm>
          <a:prstGeom prst="rect">
            <a:avLst/>
          </a:prstGeom>
          <a:solidFill>
            <a:srgbClr val="154698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Content Placeholder 4" descr="Screen Shot 2015-02-27 at 22.54.14.png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14" t="7287" r="44102" b="21701"/>
          <a:stretch/>
        </p:blipFill>
        <p:spPr>
          <a:xfrm>
            <a:off x="395535" y="222302"/>
            <a:ext cx="4329197" cy="63030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88024" y="404664"/>
            <a:ext cx="4038600" cy="5726261"/>
          </a:xfrm>
        </p:spPr>
        <p:txBody>
          <a:bodyPr/>
          <a:lstStyle/>
          <a:p>
            <a:r>
              <a:rPr lang="en-US" sz="2300" dirty="0" smtClean="0">
                <a:solidFill>
                  <a:schemeClr val="bg1"/>
                </a:solidFill>
              </a:rPr>
              <a:t>This year, reindeer herding in Canada is turning 80 years</a:t>
            </a:r>
          </a:p>
          <a:p>
            <a:r>
              <a:rPr lang="en-US" sz="2300" dirty="0" smtClean="0">
                <a:solidFill>
                  <a:srgbClr val="FFCC66"/>
                </a:solidFill>
              </a:rPr>
              <a:t>Together with ICC, NWT Government, the Town of Inuvik and many others, we are planning an 80-Year </a:t>
            </a:r>
            <a:r>
              <a:rPr lang="en-US" sz="2300" dirty="0">
                <a:solidFill>
                  <a:srgbClr val="FFCC66"/>
                </a:solidFill>
              </a:rPr>
              <a:t>A</a:t>
            </a:r>
            <a:r>
              <a:rPr lang="en-US" sz="2300" dirty="0" smtClean="0">
                <a:solidFill>
                  <a:srgbClr val="FFCC66"/>
                </a:solidFill>
              </a:rPr>
              <a:t>nniversary in Inuvik,  March 27-30th</a:t>
            </a:r>
          </a:p>
          <a:p>
            <a:r>
              <a:rPr lang="en-US" sz="2300" dirty="0" smtClean="0">
                <a:solidFill>
                  <a:schemeClr val="bg1"/>
                </a:solidFill>
              </a:rPr>
              <a:t>This is planned as the opening event of the EALLU project</a:t>
            </a:r>
          </a:p>
          <a:p>
            <a:r>
              <a:rPr lang="en-US" sz="2300" dirty="0" smtClean="0">
                <a:solidFill>
                  <a:srgbClr val="FFCC66"/>
                </a:solidFill>
              </a:rPr>
              <a:t>Co-Funded by </a:t>
            </a:r>
            <a:r>
              <a:rPr lang="en-US" sz="2300" dirty="0">
                <a:solidFill>
                  <a:srgbClr val="FFCC66"/>
                </a:solidFill>
              </a:rPr>
              <a:t>ICC</a:t>
            </a:r>
            <a:r>
              <a:rPr lang="en-US" sz="2300" dirty="0" smtClean="0">
                <a:solidFill>
                  <a:srgbClr val="FFCC66"/>
                </a:solidFill>
              </a:rPr>
              <a:t>, Canada (AANDC),        WRH/ ICR, etc. </a:t>
            </a:r>
          </a:p>
        </p:txBody>
      </p:sp>
    </p:spTree>
    <p:extLst>
      <p:ext uri="{BB962C8B-B14F-4D97-AF65-F5344CB8AC3E}">
        <p14:creationId xmlns:p14="http://schemas.microsoft.com/office/powerpoint/2010/main" val="31410380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auto">
          <a:xfrm>
            <a:off x="251520" y="0"/>
            <a:ext cx="8892480" cy="68580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9512" y="2852936"/>
            <a:ext cx="8964488" cy="2736304"/>
          </a:xfrm>
        </p:spPr>
        <p:txBody>
          <a:bodyPr/>
          <a:lstStyle/>
          <a:p>
            <a:pPr marL="0" indent="0" algn="ctr">
              <a:buNone/>
            </a:pPr>
            <a:r>
              <a:rPr lang="en-US" b="1" dirty="0" smtClean="0">
                <a:solidFill>
                  <a:srgbClr val="144398"/>
                </a:solidFill>
                <a:latin typeface="Cambria"/>
                <a:cs typeface="Cambria"/>
              </a:rPr>
              <a:t>   </a:t>
            </a:r>
            <a:r>
              <a:rPr lang="en-US" sz="3700" b="1" dirty="0" smtClean="0">
                <a:solidFill>
                  <a:srgbClr val="144398"/>
                </a:solidFill>
                <a:latin typeface="Cambria"/>
                <a:cs typeface="Cambria"/>
              </a:rPr>
              <a:t>Reindeer </a:t>
            </a:r>
            <a:r>
              <a:rPr lang="en-US" sz="3700" b="1" dirty="0">
                <a:solidFill>
                  <a:srgbClr val="144398"/>
                </a:solidFill>
                <a:latin typeface="Cambria"/>
                <a:cs typeface="Cambria"/>
              </a:rPr>
              <a:t>Herding after the Oil </a:t>
            </a:r>
            <a:r>
              <a:rPr lang="en-US" sz="3700" b="1" dirty="0" smtClean="0">
                <a:solidFill>
                  <a:srgbClr val="144398"/>
                </a:solidFill>
                <a:latin typeface="Cambria"/>
                <a:cs typeface="Cambria"/>
              </a:rPr>
              <a:t>Age -		Opportunities </a:t>
            </a:r>
            <a:r>
              <a:rPr lang="en-US" sz="3700" b="1" dirty="0">
                <a:solidFill>
                  <a:srgbClr val="144398"/>
                </a:solidFill>
                <a:latin typeface="Cambria"/>
                <a:cs typeface="Cambria"/>
              </a:rPr>
              <a:t>in a Changing Arctic:</a:t>
            </a:r>
            <a:endParaRPr lang="en-US" sz="3700" dirty="0">
              <a:solidFill>
                <a:srgbClr val="144398"/>
              </a:solidFill>
              <a:latin typeface="Cambria"/>
              <a:cs typeface="Cambria"/>
            </a:endParaRPr>
          </a:p>
          <a:p>
            <a:pPr marL="0" indent="0" algn="ctr">
              <a:buNone/>
            </a:pPr>
            <a:r>
              <a:rPr lang="en-US" sz="3650" b="1" dirty="0">
                <a:latin typeface="Cambria"/>
                <a:cs typeface="Cambria"/>
              </a:rPr>
              <a:t>Food Culture, Business Development, </a:t>
            </a:r>
            <a:r>
              <a:rPr lang="en-US" sz="3650" b="1" dirty="0" smtClean="0">
                <a:latin typeface="Cambria"/>
                <a:cs typeface="Cambria"/>
              </a:rPr>
              <a:t>		Traditional </a:t>
            </a:r>
            <a:r>
              <a:rPr lang="en-US" sz="3650" b="1" dirty="0">
                <a:latin typeface="Cambria"/>
                <a:cs typeface="Cambria"/>
              </a:rPr>
              <a:t>Knowledge and Youth</a:t>
            </a:r>
            <a:endParaRPr lang="en-US" sz="3650" dirty="0">
              <a:latin typeface="Cambria"/>
              <a:cs typeface="Cambria"/>
            </a:endParaRPr>
          </a:p>
          <a:p>
            <a:pPr algn="ctr"/>
            <a:endParaRPr lang="en-US" dirty="0">
              <a:latin typeface="Cambria"/>
              <a:cs typeface="Cambria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1520" y="5517232"/>
            <a:ext cx="8892480" cy="1981845"/>
          </a:xfrm>
        </p:spPr>
        <p:txBody>
          <a:bodyPr/>
          <a:lstStyle/>
          <a:p>
            <a:pPr marL="0" indent="0" algn="ctr">
              <a:buNone/>
            </a:pPr>
            <a:r>
              <a:rPr lang="en-US" sz="3500" b="1" i="1" dirty="0" smtClean="0">
                <a:solidFill>
                  <a:srgbClr val="CC0000"/>
                </a:solidFill>
                <a:latin typeface="Cambria"/>
                <a:cs typeface="Cambria"/>
              </a:rPr>
              <a:t>September 2015</a:t>
            </a:r>
            <a:endParaRPr lang="en-US" sz="3500" i="1" dirty="0">
              <a:solidFill>
                <a:srgbClr val="CC0000"/>
              </a:solidFill>
              <a:latin typeface="Cambria"/>
              <a:cs typeface="Cambria"/>
            </a:endParaRPr>
          </a:p>
          <a:p>
            <a:pPr marL="0" indent="0" algn="ctr">
              <a:buNone/>
            </a:pPr>
            <a:r>
              <a:rPr lang="en-US" sz="2700" b="1" i="1" dirty="0" err="1" smtClean="0">
                <a:solidFill>
                  <a:srgbClr val="CC0000"/>
                </a:solidFill>
                <a:latin typeface="Cambria"/>
                <a:cs typeface="Cambria"/>
              </a:rPr>
              <a:t>Guovdageaidnu</a:t>
            </a:r>
            <a:r>
              <a:rPr lang="en-US" sz="2700" b="1" i="1" dirty="0" smtClean="0">
                <a:solidFill>
                  <a:srgbClr val="CC0000"/>
                </a:solidFill>
                <a:latin typeface="Cambria"/>
                <a:cs typeface="Cambria"/>
              </a:rPr>
              <a:t>/ </a:t>
            </a:r>
            <a:r>
              <a:rPr lang="en-US" sz="2700" b="1" i="1" dirty="0" err="1" smtClean="0">
                <a:solidFill>
                  <a:srgbClr val="CC0000"/>
                </a:solidFill>
                <a:latin typeface="Cambria"/>
                <a:cs typeface="Cambria"/>
              </a:rPr>
              <a:t>Kautokeino</a:t>
            </a:r>
            <a:r>
              <a:rPr lang="en-US" sz="2700" b="1" i="1" dirty="0">
                <a:solidFill>
                  <a:srgbClr val="CC0000"/>
                </a:solidFill>
                <a:latin typeface="Cambria"/>
                <a:cs typeface="Cambria"/>
              </a:rPr>
              <a:t>, </a:t>
            </a:r>
            <a:r>
              <a:rPr lang="en-US" sz="2700" b="1" i="1" dirty="0" smtClean="0">
                <a:solidFill>
                  <a:srgbClr val="CC0000"/>
                </a:solidFill>
                <a:latin typeface="Cambria"/>
                <a:cs typeface="Cambria"/>
              </a:rPr>
              <a:t>Norway</a:t>
            </a:r>
            <a:endParaRPr lang="en-US" sz="2700" i="1" dirty="0">
              <a:solidFill>
                <a:srgbClr val="CC0000"/>
              </a:solidFill>
              <a:latin typeface="Cambria"/>
              <a:cs typeface="Cambria"/>
            </a:endParaRPr>
          </a:p>
        </p:txBody>
      </p:sp>
      <p:pic>
        <p:nvPicPr>
          <p:cNvPr id="6" name="Content Placeholder 6" descr="WRH Log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478" r="-5478"/>
          <a:stretch>
            <a:fillRect/>
          </a:stretch>
        </p:blipFill>
        <p:spPr bwMode="auto">
          <a:xfrm>
            <a:off x="6156176" y="1556792"/>
            <a:ext cx="2088232" cy="1149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Bilde 1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77" t="19884" r="6803" b="23156"/>
          <a:stretch/>
        </p:blipFill>
        <p:spPr bwMode="auto">
          <a:xfrm>
            <a:off x="4716016" y="1628800"/>
            <a:ext cx="1224136" cy="108012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Picture 7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6" r="9695"/>
          <a:stretch/>
        </p:blipFill>
        <p:spPr bwMode="auto">
          <a:xfrm>
            <a:off x="827584" y="1340768"/>
            <a:ext cx="3528392" cy="144016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272951"/>
            <a:ext cx="8964488" cy="1139825"/>
          </a:xfrm>
        </p:spPr>
        <p:txBody>
          <a:bodyPr/>
          <a:lstStyle/>
          <a:p>
            <a:pPr algn="ctr"/>
            <a:r>
              <a:rPr lang="en-US" sz="3700" b="1" dirty="0">
                <a:solidFill>
                  <a:srgbClr val="CC0000"/>
                </a:solidFill>
                <a:latin typeface="Cambria"/>
                <a:cs typeface="Cambria"/>
              </a:rPr>
              <a:t>The 10-Year Anniversary of ICR</a:t>
            </a:r>
            <a:br>
              <a:rPr lang="en-US" sz="3700" b="1" dirty="0">
                <a:solidFill>
                  <a:srgbClr val="CC0000"/>
                </a:solidFill>
                <a:latin typeface="Cambria"/>
                <a:cs typeface="Cambria"/>
              </a:rPr>
            </a:br>
            <a:r>
              <a:rPr lang="en-US" sz="2700" b="1" dirty="0">
                <a:solidFill>
                  <a:srgbClr val="CC0000"/>
                </a:solidFill>
                <a:latin typeface="Cambria"/>
                <a:cs typeface="Cambria"/>
              </a:rPr>
              <a:t>A 25-Year Celebration of the International </a:t>
            </a:r>
            <a:r>
              <a:rPr lang="en-US" sz="2700" dirty="0">
                <a:solidFill>
                  <a:srgbClr val="CC0000"/>
                </a:solidFill>
                <a:latin typeface="Cambria"/>
                <a:cs typeface="Cambria"/>
              </a:rPr>
              <a:t/>
            </a:r>
            <a:br>
              <a:rPr lang="en-US" sz="2700" dirty="0">
                <a:solidFill>
                  <a:srgbClr val="CC0000"/>
                </a:solidFill>
                <a:latin typeface="Cambria"/>
                <a:cs typeface="Cambria"/>
              </a:rPr>
            </a:br>
            <a:r>
              <a:rPr lang="en-US" sz="2700" b="1" dirty="0">
                <a:solidFill>
                  <a:srgbClr val="CC0000"/>
                </a:solidFill>
                <a:latin typeface="Cambria"/>
                <a:cs typeface="Cambria"/>
              </a:rPr>
              <a:t>Collaboration of World Reindeer </a:t>
            </a:r>
            <a:r>
              <a:rPr lang="en-US" sz="2700" b="1" dirty="0" smtClean="0">
                <a:solidFill>
                  <a:srgbClr val="CC0000"/>
                </a:solidFill>
                <a:latin typeface="Cambria"/>
                <a:cs typeface="Cambria"/>
              </a:rPr>
              <a:t>Herders</a:t>
            </a:r>
            <a:endParaRPr lang="en-US" sz="2700" dirty="0">
              <a:solidFill>
                <a:srgbClr val="CC0000"/>
              </a:solidFill>
              <a:latin typeface="Cambria"/>
              <a:cs typeface="Cambria"/>
            </a:endParaRPr>
          </a:p>
        </p:txBody>
      </p:sp>
      <p:cxnSp>
        <p:nvCxnSpPr>
          <p:cNvPr id="10" name="Straight Connector 9"/>
          <p:cNvCxnSpPr/>
          <p:nvPr/>
        </p:nvCxnSpPr>
        <p:spPr bwMode="auto">
          <a:xfrm>
            <a:off x="467544" y="2780928"/>
            <a:ext cx="8208912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" name="Straight Connector 10"/>
          <p:cNvCxnSpPr/>
          <p:nvPr/>
        </p:nvCxnSpPr>
        <p:spPr bwMode="auto">
          <a:xfrm>
            <a:off x="467544" y="5517232"/>
            <a:ext cx="8208912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6270360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1778" name="Picture 2" descr="DSCN3798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lum bright="-16000" contrast="-28000"/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ln/>
        </p:spPr>
      </p:pic>
      <p:sp>
        <p:nvSpPr>
          <p:cNvPr id="1611780" name="Rectangle 4"/>
          <p:cNvSpPr>
            <a:spLocks noChangeArrowheads="1"/>
          </p:cNvSpPr>
          <p:nvPr/>
        </p:nvSpPr>
        <p:spPr bwMode="auto">
          <a:xfrm>
            <a:off x="936104" y="260648"/>
            <a:ext cx="8676456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eaLnBrk="1" hangingPunct="1"/>
            <a:r>
              <a:rPr lang="nb-NO" sz="3700" b="1" dirty="0" smtClean="0">
                <a:latin typeface="Tahoma" pitchFamily="34" charset="0"/>
              </a:rPr>
              <a:t>Our </a:t>
            </a:r>
            <a:r>
              <a:rPr lang="nb-NO" sz="3700" b="1" dirty="0" err="1" smtClean="0">
                <a:latin typeface="Tahoma" pitchFamily="34" charset="0"/>
              </a:rPr>
              <a:t>approach</a:t>
            </a:r>
            <a:r>
              <a:rPr lang="nb-NO" sz="3700" b="1" dirty="0" smtClean="0">
                <a:latin typeface="Tahoma" pitchFamily="34" charset="0"/>
              </a:rPr>
              <a:t> </a:t>
            </a:r>
          </a:p>
          <a:p>
            <a:pPr eaLnBrk="1" hangingPunct="1"/>
            <a:r>
              <a:rPr lang="nb-NO" sz="3700" b="1" dirty="0" smtClean="0">
                <a:latin typeface="Tahoma" pitchFamily="34" charset="0"/>
              </a:rPr>
              <a:t>		is </a:t>
            </a:r>
            <a:r>
              <a:rPr lang="nb-NO" sz="3700" b="1" dirty="0" err="1" smtClean="0">
                <a:latin typeface="Tahoma" pitchFamily="34" charset="0"/>
              </a:rPr>
              <a:t>bottom</a:t>
            </a:r>
            <a:r>
              <a:rPr lang="nb-NO" sz="3700" b="1" dirty="0" smtClean="0">
                <a:latin typeface="Tahoma" pitchFamily="34" charset="0"/>
              </a:rPr>
              <a:t>-up</a:t>
            </a:r>
            <a:endParaRPr lang="nb-NO" sz="3700" b="1" dirty="0">
              <a:latin typeface="Tahoma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776593" y="3573016"/>
            <a:ext cx="32923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CC66"/>
                </a:solidFill>
              </a:rPr>
              <a:t>´Native-to-native´ approach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347864" y="3645024"/>
            <a:ext cx="213795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CC66"/>
                </a:solidFill>
              </a:rPr>
              <a:t>Capacity building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915816" y="3212976"/>
            <a:ext cx="437651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CC66"/>
                </a:solidFill>
              </a:rPr>
              <a:t>Project driven by indigenous peoples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202596" y="5097378"/>
            <a:ext cx="479041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Utilizing our institutional networks, </a:t>
            </a:r>
          </a:p>
          <a:p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smtClean="0">
                <a:solidFill>
                  <a:schemeClr val="bg1"/>
                </a:solidFill>
              </a:rPr>
              <a:t>   experience and indigenous youth pool 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358134" y="4499828"/>
            <a:ext cx="233910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CC66"/>
                </a:solidFill>
              </a:rPr>
              <a:t>Mobilizing diversity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304708" y="4005064"/>
            <a:ext cx="17956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CC66"/>
                </a:solidFill>
              </a:rPr>
              <a:t>Co-production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635896" y="4067780"/>
            <a:ext cx="267019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CC66"/>
                </a:solidFill>
              </a:rPr>
              <a:t>Traditional knowledge</a:t>
            </a:r>
          </a:p>
        </p:txBody>
      </p:sp>
    </p:spTree>
    <p:extLst>
      <p:ext uri="{BB962C8B-B14F-4D97-AF65-F5344CB8AC3E}">
        <p14:creationId xmlns:p14="http://schemas.microsoft.com/office/powerpoint/2010/main" val="32617873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Gard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23" name="Rectangle 3"/>
          <p:cNvSpPr>
            <a:spLocks noGrp="1" noChangeArrowheads="1"/>
          </p:cNvSpPr>
          <p:nvPr>
            <p:ph idx="1"/>
          </p:nvPr>
        </p:nvSpPr>
        <p:spPr>
          <a:xfrm>
            <a:off x="0" y="4653136"/>
            <a:ext cx="9144000" cy="1477789"/>
          </a:xfrm>
        </p:spPr>
        <p:txBody>
          <a:bodyPr/>
          <a:lstStyle/>
          <a:p>
            <a:pPr marL="0" indent="0" algn="ctr">
              <a:buNone/>
            </a:pPr>
            <a:r>
              <a:rPr lang="se-NO" sz="3000" b="1" dirty="0" smtClean="0">
                <a:solidFill>
                  <a:schemeClr val="bg1"/>
                </a:solidFill>
              </a:rPr>
              <a:t>Change</a:t>
            </a:r>
            <a:r>
              <a:rPr lang="se-NO" sz="3000" dirty="0" smtClean="0">
                <a:solidFill>
                  <a:schemeClr val="bg1"/>
                </a:solidFill>
              </a:rPr>
              <a:t> means both challenges and opportunities...</a:t>
            </a:r>
          </a:p>
          <a:p>
            <a:pPr marL="0" indent="0" algn="ctr">
              <a:buNone/>
            </a:pPr>
            <a:endParaRPr lang="se-NO" sz="3000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741424" y="6548829"/>
            <a:ext cx="176668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969696"/>
                </a:solidFill>
              </a:rPr>
              <a:t>Pic: </a:t>
            </a:r>
            <a:r>
              <a:rPr lang="en-US" sz="1200" dirty="0" err="1" smtClean="0">
                <a:solidFill>
                  <a:srgbClr val="969696"/>
                </a:solidFill>
              </a:rPr>
              <a:t>Mikkel</a:t>
            </a:r>
            <a:r>
              <a:rPr lang="en-US" sz="1200" dirty="0" smtClean="0">
                <a:solidFill>
                  <a:srgbClr val="969696"/>
                </a:solidFill>
              </a:rPr>
              <a:t> Nils A. Sara</a:t>
            </a:r>
            <a:endParaRPr lang="en-US" sz="1200" dirty="0">
              <a:solidFill>
                <a:srgbClr val="969696"/>
              </a:solidFill>
            </a:endParaRP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0" y="4653136"/>
            <a:ext cx="9144000" cy="14777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lr>
                <a:srgbClr val="134598"/>
              </a:buClr>
              <a:buFont typeface="Wingdings" pitchFamily="2" charset="2"/>
              <a:buChar char="p"/>
              <a:defRPr sz="2800">
                <a:solidFill>
                  <a:srgbClr val="5F5F5F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lr>
                <a:srgbClr val="134598"/>
              </a:buClr>
              <a:buFont typeface="Wingdings" pitchFamily="2" charset="2"/>
              <a:buChar char="n"/>
              <a:defRPr sz="2400">
                <a:solidFill>
                  <a:srgbClr val="5F5F5F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134598"/>
              </a:buClr>
              <a:buFont typeface="Wingdings" pitchFamily="2" charset="2"/>
              <a:buChar char="p"/>
              <a:defRPr sz="2000">
                <a:solidFill>
                  <a:srgbClr val="5F5F5F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134598"/>
              </a:buClr>
              <a:buFont typeface="Wingdings" pitchFamily="2" charset="2"/>
              <a:buChar char="§"/>
              <a:defRPr>
                <a:solidFill>
                  <a:srgbClr val="5F5F5F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134598"/>
              </a:buClr>
              <a:buFont typeface="Wingdings" pitchFamily="2" charset="2"/>
              <a:buChar char="§"/>
              <a:defRPr>
                <a:solidFill>
                  <a:srgbClr val="5F5F5F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134598"/>
              </a:buClr>
              <a:buFont typeface="Wingdings" pitchFamily="2" charset="2"/>
              <a:buChar char="§"/>
              <a:defRPr>
                <a:solidFill>
                  <a:srgbClr val="5F5F5F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134598"/>
              </a:buClr>
              <a:buFont typeface="Wingdings" pitchFamily="2" charset="2"/>
              <a:buChar char="§"/>
              <a:defRPr>
                <a:solidFill>
                  <a:srgbClr val="5F5F5F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134598"/>
              </a:buClr>
              <a:buFont typeface="Wingdings" pitchFamily="2" charset="2"/>
              <a:buChar char="§"/>
              <a:defRPr>
                <a:solidFill>
                  <a:srgbClr val="5F5F5F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134598"/>
              </a:buClr>
              <a:buFont typeface="Wingdings" pitchFamily="2" charset="2"/>
              <a:buChar char="§"/>
              <a:defRPr>
                <a:solidFill>
                  <a:srgbClr val="5F5F5F"/>
                </a:solidFill>
                <a:latin typeface="+mn-lt"/>
              </a:defRPr>
            </a:lvl9pPr>
          </a:lstStyle>
          <a:p>
            <a:pPr marL="0" indent="0" algn="ctr">
              <a:buFont typeface="Wingdings" pitchFamily="2" charset="2"/>
              <a:buNone/>
            </a:pPr>
            <a:r>
              <a:rPr lang="se-NO" sz="3000" b="1" dirty="0" smtClean="0">
                <a:solidFill>
                  <a:srgbClr val="FFCC66"/>
                </a:solidFill>
              </a:rPr>
              <a:t>Change</a:t>
            </a:r>
            <a:r>
              <a:rPr lang="se-NO" sz="3000" dirty="0" smtClean="0">
                <a:solidFill>
                  <a:schemeClr val="bg1"/>
                </a:solidFill>
              </a:rPr>
              <a:t> </a:t>
            </a:r>
            <a:r>
              <a:rPr lang="se-NO" sz="3000" dirty="0" smtClean="0">
                <a:solidFill>
                  <a:srgbClr val="969696"/>
                </a:solidFill>
              </a:rPr>
              <a:t>means both </a:t>
            </a:r>
            <a:r>
              <a:rPr lang="se-NO" sz="3000" dirty="0" smtClean="0">
                <a:solidFill>
                  <a:srgbClr val="FFCC66"/>
                </a:solidFill>
              </a:rPr>
              <a:t>challenges</a:t>
            </a:r>
            <a:r>
              <a:rPr lang="se-NO" sz="3000" dirty="0" smtClean="0">
                <a:solidFill>
                  <a:schemeClr val="bg1"/>
                </a:solidFill>
              </a:rPr>
              <a:t> </a:t>
            </a:r>
            <a:r>
              <a:rPr lang="se-NO" sz="3000" dirty="0" smtClean="0">
                <a:solidFill>
                  <a:srgbClr val="969696"/>
                </a:solidFill>
              </a:rPr>
              <a:t>and</a:t>
            </a:r>
            <a:r>
              <a:rPr lang="se-NO" sz="3000" dirty="0" smtClean="0">
                <a:solidFill>
                  <a:schemeClr val="bg1"/>
                </a:solidFill>
              </a:rPr>
              <a:t> </a:t>
            </a:r>
            <a:r>
              <a:rPr lang="se-NO" sz="3000" dirty="0" smtClean="0">
                <a:solidFill>
                  <a:srgbClr val="FFCC66"/>
                </a:solidFill>
              </a:rPr>
              <a:t>opportunities</a:t>
            </a:r>
            <a:r>
              <a:rPr lang="se-NO" sz="3000" dirty="0" smtClean="0">
                <a:solidFill>
                  <a:srgbClr val="969696"/>
                </a:solidFill>
              </a:rPr>
              <a:t>...</a:t>
            </a:r>
          </a:p>
          <a:p>
            <a:pPr marL="0" indent="0" algn="ctr">
              <a:buFont typeface="Wingdings" pitchFamily="2" charset="2"/>
              <a:buNone/>
            </a:pPr>
            <a:endParaRPr lang="se-NO" sz="3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70197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SDM ardni.jpg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5"/>
          <a:stretch/>
        </p:blipFill>
        <p:spPr>
          <a:xfrm>
            <a:off x="-1116632" y="-23818"/>
            <a:ext cx="10260632" cy="6884916"/>
          </a:xfrm>
        </p:spPr>
      </p:pic>
      <p:sp>
        <p:nvSpPr>
          <p:cNvPr id="5" name="TextBox 4"/>
          <p:cNvSpPr txBox="1"/>
          <p:nvPr/>
        </p:nvSpPr>
        <p:spPr>
          <a:xfrm>
            <a:off x="1475656" y="4779729"/>
            <a:ext cx="9073008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dirty="0" smtClean="0">
                <a:solidFill>
                  <a:schemeClr val="bg1"/>
                </a:solidFill>
              </a:rPr>
              <a:t>An opportunity should </a:t>
            </a:r>
          </a:p>
          <a:p>
            <a:r>
              <a:rPr lang="en-US" sz="3500" b="1" dirty="0" smtClean="0">
                <a:solidFill>
                  <a:schemeClr val="bg1"/>
                </a:solidFill>
              </a:rPr>
              <a:t>		be an opportunity for all</a:t>
            </a:r>
            <a:endParaRPr lang="en-US" sz="35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03944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457" name="Group 4"/>
          <p:cNvGrpSpPr>
            <a:grpSpLocks/>
          </p:cNvGrpSpPr>
          <p:nvPr/>
        </p:nvGrpSpPr>
        <p:grpSpPr bwMode="auto">
          <a:xfrm>
            <a:off x="8532813" y="4144963"/>
            <a:ext cx="611187" cy="2713037"/>
            <a:chOff x="113" y="2611"/>
            <a:chExt cx="144" cy="1709"/>
          </a:xfrm>
        </p:grpSpPr>
        <p:sp>
          <p:nvSpPr>
            <p:cNvPr id="19471" name="Rectangle 5" descr="Gold bar"/>
            <p:cNvSpPr>
              <a:spLocks noChangeArrowheads="1"/>
            </p:cNvSpPr>
            <p:nvPr/>
          </p:nvSpPr>
          <p:spPr bwMode="auto">
            <a:xfrm>
              <a:off x="113" y="3456"/>
              <a:ext cx="144" cy="864"/>
            </a:xfrm>
            <a:prstGeom prst="rect">
              <a:avLst/>
            </a:prstGeom>
            <a:solidFill>
              <a:srgbClr val="5F5F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 eaLnBrk="1" hangingPunct="1"/>
              <a:endParaRPr lang="nb-NO" sz="2400">
                <a:latin typeface="Times New Roman" charset="0"/>
              </a:endParaRPr>
            </a:p>
          </p:txBody>
        </p:sp>
        <p:sp>
          <p:nvSpPr>
            <p:cNvPr id="19472" name="Rectangle 6" descr="Gold bar"/>
            <p:cNvSpPr>
              <a:spLocks noChangeArrowheads="1"/>
            </p:cNvSpPr>
            <p:nvPr/>
          </p:nvSpPr>
          <p:spPr bwMode="auto">
            <a:xfrm>
              <a:off x="113" y="2611"/>
              <a:ext cx="144" cy="864"/>
            </a:xfrm>
            <a:prstGeom prst="rect">
              <a:avLst/>
            </a:prstGeom>
            <a:solidFill>
              <a:srgbClr val="1443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 eaLnBrk="1" hangingPunct="1"/>
              <a:endParaRPr lang="nb-NO" sz="2400">
                <a:latin typeface="Times New Roman" charset="0"/>
              </a:endParaRPr>
            </a:p>
          </p:txBody>
        </p:sp>
      </p:grpSp>
      <p:sp>
        <p:nvSpPr>
          <p:cNvPr id="19459" name="Rectangle 2"/>
          <p:cNvSpPr>
            <a:spLocks noChangeArrowheads="1"/>
          </p:cNvSpPr>
          <p:nvPr/>
        </p:nvSpPr>
        <p:spPr bwMode="auto">
          <a:xfrm>
            <a:off x="323850" y="333375"/>
            <a:ext cx="8569325" cy="20161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nb-NO"/>
          </a:p>
        </p:txBody>
      </p:sp>
      <p:sp>
        <p:nvSpPr>
          <p:cNvPr id="19460" name="TekstSylinder 15"/>
          <p:cNvSpPr txBox="1">
            <a:spLocks noChangeArrowheads="1"/>
          </p:cNvSpPr>
          <p:nvPr/>
        </p:nvSpPr>
        <p:spPr bwMode="auto">
          <a:xfrm>
            <a:off x="500063" y="6642100"/>
            <a:ext cx="1862137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nb-NO" sz="1000"/>
              <a:t>Photo: E.I. Turi/ EALÁT, 2007</a:t>
            </a:r>
          </a:p>
        </p:txBody>
      </p:sp>
      <p:sp>
        <p:nvSpPr>
          <p:cNvPr id="19461" name="Tittel 1"/>
          <p:cNvSpPr>
            <a:spLocks noGrp="1"/>
          </p:cNvSpPr>
          <p:nvPr>
            <p:ph type="title"/>
          </p:nvPr>
        </p:nvSpPr>
        <p:spPr>
          <a:xfrm>
            <a:off x="684213" y="2865438"/>
            <a:ext cx="8013700" cy="1139825"/>
          </a:xfrm>
        </p:spPr>
        <p:txBody>
          <a:bodyPr/>
          <a:lstStyle/>
          <a:p>
            <a:r>
              <a:rPr lang="nb-NO" sz="1600" b="1">
                <a:solidFill>
                  <a:srgbClr val="5F5F5F"/>
                </a:solidFill>
                <a:latin typeface="Tahoma" charset="0"/>
              </a:rPr>
              <a:t/>
            </a:r>
            <a:br>
              <a:rPr lang="nb-NO" sz="1600" b="1">
                <a:solidFill>
                  <a:srgbClr val="5F5F5F"/>
                </a:solidFill>
                <a:latin typeface="Tahoma" charset="0"/>
              </a:rPr>
            </a:br>
            <a:endParaRPr lang="nb-NO" sz="1800" b="1">
              <a:solidFill>
                <a:schemeClr val="tx1"/>
              </a:solidFill>
              <a:latin typeface="Tahoma" charset="0"/>
            </a:endParaRPr>
          </a:p>
        </p:txBody>
      </p:sp>
      <p:sp>
        <p:nvSpPr>
          <p:cNvPr id="12" name="Rectangle 10"/>
          <p:cNvSpPr txBox="1">
            <a:spLocks noChangeArrowheads="1"/>
          </p:cNvSpPr>
          <p:nvPr/>
        </p:nvSpPr>
        <p:spPr bwMode="auto">
          <a:xfrm>
            <a:off x="611188" y="4292600"/>
            <a:ext cx="6481762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Clr>
                <a:srgbClr val="134598"/>
              </a:buClr>
              <a:buFont typeface="Wingdings" pitchFamily="2" charset="2"/>
              <a:buNone/>
              <a:defRPr/>
            </a:pPr>
            <a:r>
              <a:rPr lang="nb-NO" sz="1400" b="1" kern="0" dirty="0">
                <a:latin typeface="+mn-lt"/>
                <a:ea typeface="+mn-ea"/>
                <a:cs typeface="+mn-cs"/>
              </a:rPr>
              <a:t>	</a:t>
            </a:r>
          </a:p>
        </p:txBody>
      </p:sp>
      <p:sp>
        <p:nvSpPr>
          <p:cNvPr id="19463" name="Rectangle 10"/>
          <p:cNvSpPr>
            <a:spLocks noGrp="1" noChangeArrowheads="1"/>
          </p:cNvSpPr>
          <p:nvPr>
            <p:ph type="body" idx="1"/>
          </p:nvPr>
        </p:nvSpPr>
        <p:spPr>
          <a:xfrm>
            <a:off x="2555875" y="5588000"/>
            <a:ext cx="6624638" cy="1225550"/>
          </a:xfrm>
        </p:spPr>
        <p:txBody>
          <a:bodyPr/>
          <a:lstStyle/>
          <a:p>
            <a:pPr algn="r">
              <a:lnSpc>
                <a:spcPct val="90000"/>
              </a:lnSpc>
              <a:buFont typeface="Wingdings" charset="0"/>
              <a:buNone/>
            </a:pPr>
            <a:endParaRPr lang="nb-NO" sz="1800" b="1">
              <a:solidFill>
                <a:schemeClr val="tx1"/>
              </a:solidFill>
              <a:latin typeface="Arial" charset="0"/>
            </a:endParaRPr>
          </a:p>
          <a:p>
            <a:pPr algn="r">
              <a:lnSpc>
                <a:spcPct val="90000"/>
              </a:lnSpc>
              <a:buFont typeface="Wingdings" charset="0"/>
              <a:buNone/>
            </a:pPr>
            <a:endParaRPr lang="nb-NO" sz="1800" b="1">
              <a:solidFill>
                <a:schemeClr val="tx1"/>
              </a:solidFill>
              <a:latin typeface="Arial" charset="0"/>
            </a:endParaRPr>
          </a:p>
          <a:p>
            <a:pPr algn="r">
              <a:lnSpc>
                <a:spcPct val="90000"/>
              </a:lnSpc>
              <a:buFont typeface="Wingdings" charset="0"/>
              <a:buNone/>
            </a:pPr>
            <a:r>
              <a:rPr lang="nb-NO" sz="1800" b="1">
                <a:solidFill>
                  <a:schemeClr val="tx1"/>
                </a:solidFill>
                <a:latin typeface="Arial" charset="0"/>
              </a:rPr>
              <a:t>	</a:t>
            </a:r>
          </a:p>
        </p:txBody>
      </p:sp>
      <p:grpSp>
        <p:nvGrpSpPr>
          <p:cNvPr id="19464" name="Group 4"/>
          <p:cNvGrpSpPr>
            <a:grpSpLocks/>
          </p:cNvGrpSpPr>
          <p:nvPr/>
        </p:nvGrpSpPr>
        <p:grpSpPr bwMode="auto">
          <a:xfrm>
            <a:off x="8532813" y="4144963"/>
            <a:ext cx="611187" cy="2713037"/>
            <a:chOff x="113" y="2611"/>
            <a:chExt cx="144" cy="1709"/>
          </a:xfrm>
        </p:grpSpPr>
        <p:sp>
          <p:nvSpPr>
            <p:cNvPr id="19469" name="Rectangle 5" descr="Gold bar"/>
            <p:cNvSpPr>
              <a:spLocks noChangeArrowheads="1"/>
            </p:cNvSpPr>
            <p:nvPr/>
          </p:nvSpPr>
          <p:spPr bwMode="auto">
            <a:xfrm>
              <a:off x="113" y="3456"/>
              <a:ext cx="144" cy="864"/>
            </a:xfrm>
            <a:prstGeom prst="rect">
              <a:avLst/>
            </a:prstGeom>
            <a:solidFill>
              <a:srgbClr val="5F5F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 eaLnBrk="1" hangingPunct="1"/>
              <a:endParaRPr lang="nb-NO" sz="2400">
                <a:latin typeface="Times New Roman" charset="0"/>
              </a:endParaRPr>
            </a:p>
          </p:txBody>
        </p:sp>
        <p:sp>
          <p:nvSpPr>
            <p:cNvPr id="19470" name="Rectangle 6" descr="Gold bar"/>
            <p:cNvSpPr>
              <a:spLocks noChangeArrowheads="1"/>
            </p:cNvSpPr>
            <p:nvPr/>
          </p:nvSpPr>
          <p:spPr bwMode="auto">
            <a:xfrm>
              <a:off x="113" y="2611"/>
              <a:ext cx="144" cy="864"/>
            </a:xfrm>
            <a:prstGeom prst="rect">
              <a:avLst/>
            </a:prstGeom>
            <a:solidFill>
              <a:srgbClr val="1443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 eaLnBrk="1" hangingPunct="1"/>
              <a:endParaRPr lang="nb-NO" sz="2400">
                <a:latin typeface="Times New Roman" charset="0"/>
              </a:endParaRPr>
            </a:p>
          </p:txBody>
        </p:sp>
      </p:grpSp>
      <p:pic>
        <p:nvPicPr>
          <p:cNvPr id="19458" name="Bilde 14" descr="eit_100_031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7544" y="4143375"/>
            <a:ext cx="8429625" cy="271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660232" y="6548846"/>
            <a:ext cx="224322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Pic: E.I </a:t>
            </a:r>
            <a:r>
              <a:rPr lang="en-US" sz="1200" dirty="0" err="1" smtClean="0"/>
              <a:t>Turi</a:t>
            </a:r>
            <a:r>
              <a:rPr lang="en-US" sz="1200" dirty="0" smtClean="0"/>
              <a:t>, IPY EALÁT, 2008</a:t>
            </a:r>
            <a:endParaRPr lang="en-US" sz="1200" dirty="0"/>
          </a:p>
        </p:txBody>
      </p:sp>
      <p:pic>
        <p:nvPicPr>
          <p:cNvPr id="20" name="Picture 8" descr="ICRH_Logo_CMYK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24908" y="2348880"/>
            <a:ext cx="6532654" cy="1440160"/>
          </a:xfrm>
          <a:prstGeom prst="rect">
            <a:avLst/>
          </a:prstGeom>
          <a:noFill/>
        </p:spPr>
      </p:pic>
      <p:pic>
        <p:nvPicPr>
          <p:cNvPr id="21" name="Bilde 12" descr="WRH Logo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0737" y="681305"/>
            <a:ext cx="2494145" cy="1523559"/>
          </a:xfrm>
          <a:prstGeom prst="rect">
            <a:avLst/>
          </a:prstGeom>
        </p:spPr>
      </p:pic>
      <p:pic>
        <p:nvPicPr>
          <p:cNvPr id="22" name="Bilde 16" descr="WRH tekst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861018" y="1473393"/>
            <a:ext cx="4951342" cy="620979"/>
          </a:xfrm>
          <a:prstGeom prst="rect">
            <a:avLst/>
          </a:prstGeom>
        </p:spPr>
      </p:pic>
      <p:sp>
        <p:nvSpPr>
          <p:cNvPr id="18" name="Rectangle 4"/>
          <p:cNvSpPr txBox="1">
            <a:spLocks noChangeArrowheads="1"/>
          </p:cNvSpPr>
          <p:nvPr/>
        </p:nvSpPr>
        <p:spPr bwMode="auto">
          <a:xfrm>
            <a:off x="683568" y="4221088"/>
            <a:ext cx="8686800" cy="909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808080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808080"/>
                </a:solidFill>
                <a:latin typeface="Tahoma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808080"/>
                </a:solidFill>
                <a:latin typeface="Tahoma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808080"/>
                </a:solidFill>
                <a:latin typeface="Tahoma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808080"/>
                </a:solidFill>
                <a:latin typeface="Tahoma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808080"/>
                </a:solidFill>
                <a:latin typeface="Tahoma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808080"/>
                </a:solidFill>
                <a:latin typeface="Tahoma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808080"/>
                </a:solidFill>
                <a:latin typeface="Tahoma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808080"/>
                </a:solidFill>
                <a:latin typeface="Tahoma" pitchFamily="34" charset="0"/>
              </a:defRPr>
            </a:lvl9pPr>
          </a:lstStyle>
          <a:p>
            <a:r>
              <a:rPr lang="en-US" sz="1800" b="1" dirty="0" smtClean="0">
                <a:solidFill>
                  <a:srgbClr val="C0C0C0"/>
                </a:solidFill>
              </a:rPr>
              <a:t>A New Project Proposal for SDWG: </a:t>
            </a:r>
          </a:p>
          <a:p>
            <a:r>
              <a:rPr lang="en-US" sz="1800" b="1" dirty="0" smtClean="0">
                <a:solidFill>
                  <a:schemeClr val="bg1"/>
                </a:solidFill>
              </a:rPr>
              <a:t>EALLU- Arctic Indigenous Youth, Climate Change and Food Culture</a:t>
            </a:r>
            <a:endParaRPr lang="en-US" sz="1800" dirty="0">
              <a:solidFill>
                <a:schemeClr val="bg1"/>
              </a:solidFill>
            </a:endParaRPr>
          </a:p>
          <a:p>
            <a:pPr>
              <a:defRPr/>
            </a:pPr>
            <a:r>
              <a:rPr lang="nb-NO" sz="1350" b="1" dirty="0" smtClean="0">
                <a:solidFill>
                  <a:srgbClr val="C0C0C0"/>
                </a:solidFill>
              </a:rPr>
              <a:t>Presentation for </a:t>
            </a:r>
            <a:r>
              <a:rPr lang="nb-NO" sz="1350" b="1" dirty="0" err="1" smtClean="0">
                <a:solidFill>
                  <a:srgbClr val="C0C0C0"/>
                </a:solidFill>
              </a:rPr>
              <a:t>the</a:t>
            </a:r>
            <a:r>
              <a:rPr lang="nb-NO" sz="1350" b="1" dirty="0" smtClean="0">
                <a:solidFill>
                  <a:srgbClr val="C0C0C0"/>
                </a:solidFill>
              </a:rPr>
              <a:t> </a:t>
            </a:r>
            <a:r>
              <a:rPr lang="nb-NO" sz="1350" b="1" dirty="0" err="1" smtClean="0">
                <a:solidFill>
                  <a:srgbClr val="C0C0C0"/>
                </a:solidFill>
              </a:rPr>
              <a:t>Sustainable</a:t>
            </a:r>
            <a:r>
              <a:rPr lang="nb-NO" sz="1350" b="1" dirty="0" smtClean="0">
                <a:solidFill>
                  <a:srgbClr val="C0C0C0"/>
                </a:solidFill>
              </a:rPr>
              <a:t> Development </a:t>
            </a:r>
            <a:r>
              <a:rPr lang="nb-NO" sz="1350" b="1" dirty="0" err="1" smtClean="0">
                <a:solidFill>
                  <a:srgbClr val="C0C0C0"/>
                </a:solidFill>
              </a:rPr>
              <a:t>Working</a:t>
            </a:r>
            <a:r>
              <a:rPr lang="nb-NO" sz="1350" b="1" dirty="0" smtClean="0">
                <a:solidFill>
                  <a:srgbClr val="C0C0C0"/>
                </a:solidFill>
              </a:rPr>
              <a:t> Group, Whitehorse, </a:t>
            </a:r>
            <a:r>
              <a:rPr lang="nb-NO" sz="1350" b="1" dirty="0" err="1" smtClean="0">
                <a:solidFill>
                  <a:srgbClr val="C0C0C0"/>
                </a:solidFill>
              </a:rPr>
              <a:t>March</a:t>
            </a:r>
            <a:r>
              <a:rPr lang="nb-NO" sz="1350" b="1" dirty="0" smtClean="0">
                <a:solidFill>
                  <a:srgbClr val="C0C0C0"/>
                </a:solidFill>
              </a:rPr>
              <a:t> 1, 2015</a:t>
            </a:r>
          </a:p>
        </p:txBody>
      </p:sp>
    </p:spTree>
    <p:extLst>
      <p:ext uri="{BB962C8B-B14F-4D97-AF65-F5344CB8AC3E}">
        <p14:creationId xmlns:p14="http://schemas.microsoft.com/office/powerpoint/2010/main" val="3510525548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395536" y="1591171"/>
            <a:ext cx="8640960" cy="5266829"/>
          </a:xfrm>
          <a:solidFill>
            <a:schemeClr val="bg1"/>
          </a:solidFill>
        </p:spPr>
        <p:txBody>
          <a:bodyPr/>
          <a:lstStyle/>
          <a:p>
            <a:pPr marL="0" indent="0">
              <a:buNone/>
            </a:pPr>
            <a:r>
              <a:rPr lang="en-CA" sz="3400" b="1" i="1" dirty="0" smtClean="0">
                <a:solidFill>
                  <a:schemeClr val="tx1"/>
                </a:solidFill>
              </a:rPr>
              <a:t>IPCC AR5 WG II - Polar </a:t>
            </a:r>
            <a:r>
              <a:rPr lang="en-CA" sz="3400" b="1" i="1" dirty="0">
                <a:solidFill>
                  <a:schemeClr val="tx1"/>
                </a:solidFill>
              </a:rPr>
              <a:t>Regions </a:t>
            </a:r>
            <a:r>
              <a:rPr lang="en-CA" sz="3400" b="1" i="1" dirty="0" smtClean="0">
                <a:solidFill>
                  <a:schemeClr val="tx1"/>
                </a:solidFill>
              </a:rPr>
              <a:t>Chapter: </a:t>
            </a:r>
            <a:endParaRPr lang="en-CA" sz="3400" b="1" i="1" dirty="0">
              <a:solidFill>
                <a:schemeClr val="tx1"/>
              </a:solidFill>
            </a:endParaRPr>
          </a:p>
          <a:p>
            <a:r>
              <a:rPr lang="en-CA" sz="3000" dirty="0" smtClean="0">
                <a:solidFill>
                  <a:srgbClr val="144398"/>
                </a:solidFill>
              </a:rPr>
              <a:t>“…</a:t>
            </a:r>
            <a:r>
              <a:rPr lang="en-CA" sz="3000" b="1" dirty="0">
                <a:solidFill>
                  <a:srgbClr val="144398"/>
                </a:solidFill>
              </a:rPr>
              <a:t>C</a:t>
            </a:r>
            <a:r>
              <a:rPr lang="en-CA" sz="3000" b="1" dirty="0" smtClean="0">
                <a:solidFill>
                  <a:srgbClr val="144398"/>
                </a:solidFill>
              </a:rPr>
              <a:t>omplex </a:t>
            </a:r>
            <a:r>
              <a:rPr lang="en-CA" sz="3000" b="1" dirty="0">
                <a:solidFill>
                  <a:srgbClr val="144398"/>
                </a:solidFill>
              </a:rPr>
              <a:t>inter-linkages between societal, economic, and political factors and climatic stresses </a:t>
            </a:r>
            <a:r>
              <a:rPr lang="en-CA" sz="3000" b="1" dirty="0" smtClean="0">
                <a:solidFill>
                  <a:srgbClr val="144398"/>
                </a:solidFill>
              </a:rPr>
              <a:t>represent </a:t>
            </a:r>
            <a:r>
              <a:rPr lang="en-CA" sz="3000" b="1" u="sng" dirty="0">
                <a:solidFill>
                  <a:srgbClr val="144398"/>
                </a:solidFill>
              </a:rPr>
              <a:t>unprecedented challenges for northern </a:t>
            </a:r>
            <a:r>
              <a:rPr lang="en-CA" sz="3000" b="1" u="sng" dirty="0" smtClean="0">
                <a:solidFill>
                  <a:srgbClr val="144398"/>
                </a:solidFill>
              </a:rPr>
              <a:t>communities</a:t>
            </a:r>
            <a:r>
              <a:rPr lang="en-US" sz="3000" dirty="0" smtClean="0">
                <a:solidFill>
                  <a:srgbClr val="144398"/>
                </a:solidFill>
              </a:rPr>
              <a:t>” </a:t>
            </a:r>
            <a:endParaRPr lang="en-US" sz="3000" dirty="0">
              <a:solidFill>
                <a:srgbClr val="144398"/>
              </a:solidFill>
            </a:endParaRPr>
          </a:p>
        </p:txBody>
      </p:sp>
      <p:pic>
        <p:nvPicPr>
          <p:cNvPr id="5" name="Content Placeholder 3" descr="Screen Shot 2014-03-21 at 4.58.04 PM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-1"/>
            <a:ext cx="9144000" cy="14139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6" name="Group 5"/>
          <p:cNvGrpSpPr/>
          <p:nvPr/>
        </p:nvGrpSpPr>
        <p:grpSpPr>
          <a:xfrm>
            <a:off x="755576" y="4221088"/>
            <a:ext cx="3888432" cy="2564904"/>
            <a:chOff x="1235687" y="908648"/>
            <a:chExt cx="6664676" cy="4985600"/>
          </a:xfrm>
        </p:grpSpPr>
        <p:pic>
          <p:nvPicPr>
            <p:cNvPr id="9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35687" y="908648"/>
              <a:ext cx="6660000" cy="2213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3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40364" y="1220542"/>
              <a:ext cx="6659999" cy="46737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48064" y="4233037"/>
            <a:ext cx="3253026" cy="25083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430325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1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auto">
          <a:xfrm>
            <a:off x="179512" y="0"/>
            <a:ext cx="8964488" cy="6858000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CC66"/>
                </a:solidFill>
              </a:rPr>
              <a:t>Climate change is about what </a:t>
            </a:r>
            <a:br>
              <a:rPr lang="en-US" dirty="0" smtClean="0">
                <a:solidFill>
                  <a:srgbClr val="FFCC66"/>
                </a:solidFill>
              </a:rPr>
            </a:br>
            <a:r>
              <a:rPr lang="en-US" dirty="0" smtClean="0">
                <a:solidFill>
                  <a:srgbClr val="FFCC66"/>
                </a:solidFill>
              </a:rPr>
              <a:t>we are going to eat in the future!</a:t>
            </a:r>
            <a:endParaRPr lang="en-US" dirty="0">
              <a:solidFill>
                <a:srgbClr val="FFCC66"/>
              </a:solidFill>
            </a:endParaRPr>
          </a:p>
        </p:txBody>
      </p:sp>
      <p:pic>
        <p:nvPicPr>
          <p:cNvPr id="4" name="Picture 2" descr="C:\Users\user\Pictures\СДВГ сент 2012\мал\_DSC1016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51520" y="1412776"/>
            <a:ext cx="9105006" cy="5445224"/>
          </a:xfrm>
          <a:prstGeom prst="rect">
            <a:avLst/>
          </a:prstGeom>
          <a:noFill/>
        </p:spPr>
      </p:pic>
      <p:pic>
        <p:nvPicPr>
          <p:cNvPr id="6" name="Content Placeholder 8" descr="Arctic-Barker coca cola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23528" y="1395707"/>
            <a:ext cx="4437124" cy="2405187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3635896" y="6525344"/>
            <a:ext cx="553904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 smtClean="0">
                <a:solidFill>
                  <a:srgbClr val="C0C0C0"/>
                </a:solidFill>
              </a:rPr>
              <a:t>Pics</a:t>
            </a:r>
            <a:r>
              <a:rPr lang="en-US" sz="1200" dirty="0" smtClean="0">
                <a:solidFill>
                  <a:srgbClr val="C0C0C0"/>
                </a:solidFill>
              </a:rPr>
              <a:t>: Kia </a:t>
            </a:r>
            <a:r>
              <a:rPr lang="en-US" sz="1200" dirty="0" err="1" smtClean="0">
                <a:solidFill>
                  <a:srgbClr val="C0C0C0"/>
                </a:solidFill>
              </a:rPr>
              <a:t>Krarup</a:t>
            </a:r>
            <a:r>
              <a:rPr lang="en-US" sz="1200" dirty="0" smtClean="0">
                <a:solidFill>
                  <a:srgbClr val="C0C0C0"/>
                </a:solidFill>
              </a:rPr>
              <a:t> Hansen/ ICR, 2011; </a:t>
            </a:r>
            <a:r>
              <a:rPr lang="en-US" sz="1200" dirty="0" err="1" smtClean="0">
                <a:solidFill>
                  <a:srgbClr val="C0C0C0"/>
                </a:solidFill>
              </a:rPr>
              <a:t>A.Oskal</a:t>
            </a:r>
            <a:r>
              <a:rPr lang="en-US" sz="1200" dirty="0" smtClean="0">
                <a:solidFill>
                  <a:srgbClr val="C0C0C0"/>
                </a:solidFill>
              </a:rPr>
              <a:t>/ ICR, 2014; Coca Cola Company</a:t>
            </a:r>
            <a:endParaRPr lang="en-US" sz="1200" dirty="0">
              <a:solidFill>
                <a:srgbClr val="C0C0C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076056" y="2708920"/>
            <a:ext cx="406794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 smtClean="0">
                <a:solidFill>
                  <a:srgbClr val="969696"/>
                </a:solidFill>
              </a:rPr>
              <a:t>Daily life in Kolyma: </a:t>
            </a:r>
          </a:p>
          <a:p>
            <a:r>
              <a:rPr lang="en-US" sz="1100" b="1" dirty="0" smtClean="0">
                <a:solidFill>
                  <a:srgbClr val="969696"/>
                </a:solidFill>
              </a:rPr>
              <a:t>Reindeer herders of the </a:t>
            </a:r>
            <a:r>
              <a:rPr lang="en-US" sz="1100" b="1" dirty="0" err="1" smtClean="0">
                <a:solidFill>
                  <a:srgbClr val="969696"/>
                </a:solidFill>
              </a:rPr>
              <a:t>Turvaurgin</a:t>
            </a:r>
            <a:r>
              <a:rPr lang="en-US" sz="1100" b="1" dirty="0" smtClean="0">
                <a:solidFill>
                  <a:srgbClr val="969696"/>
                </a:solidFill>
              </a:rPr>
              <a:t> family </a:t>
            </a:r>
          </a:p>
          <a:p>
            <a:r>
              <a:rPr lang="en-US" sz="1100" b="1" dirty="0" smtClean="0">
                <a:solidFill>
                  <a:srgbClr val="969696"/>
                </a:solidFill>
              </a:rPr>
              <a:t>with the SDWG EALLIN team in 2012</a:t>
            </a:r>
          </a:p>
          <a:p>
            <a:endParaRPr lang="en-US" sz="1100" b="1" dirty="0">
              <a:solidFill>
                <a:srgbClr val="969696"/>
              </a:solidFill>
            </a:endParaRPr>
          </a:p>
        </p:txBody>
      </p:sp>
      <p:pic>
        <p:nvPicPr>
          <p:cNvPr id="5" name="Content Placeholder 3" descr="photo-13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32040" y="1340768"/>
            <a:ext cx="4139952" cy="224410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</p:spPr>
      </p:pic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457200" y="4005064"/>
            <a:ext cx="8229600" cy="2125861"/>
          </a:xfrm>
          <a:prstGeom prst="rect">
            <a:avLst/>
          </a:prstGeom>
          <a:solidFill>
            <a:schemeClr val="tx1">
              <a:alpha val="63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lr>
                <a:srgbClr val="134598"/>
              </a:buClr>
              <a:buFont typeface="Wingdings" pitchFamily="2" charset="2"/>
              <a:buChar char="p"/>
              <a:defRPr sz="2800">
                <a:solidFill>
                  <a:srgbClr val="5F5F5F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lr>
                <a:srgbClr val="134598"/>
              </a:buClr>
              <a:buFont typeface="Wingdings" pitchFamily="2" charset="2"/>
              <a:buChar char="n"/>
              <a:defRPr sz="2400">
                <a:solidFill>
                  <a:srgbClr val="5F5F5F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134598"/>
              </a:buClr>
              <a:buFont typeface="Wingdings" pitchFamily="2" charset="2"/>
              <a:buChar char="p"/>
              <a:defRPr sz="2000">
                <a:solidFill>
                  <a:srgbClr val="5F5F5F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134598"/>
              </a:buClr>
              <a:buFont typeface="Wingdings" pitchFamily="2" charset="2"/>
              <a:buChar char="§"/>
              <a:defRPr>
                <a:solidFill>
                  <a:srgbClr val="5F5F5F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134598"/>
              </a:buClr>
              <a:buFont typeface="Wingdings" pitchFamily="2" charset="2"/>
              <a:buChar char="§"/>
              <a:defRPr>
                <a:solidFill>
                  <a:srgbClr val="5F5F5F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134598"/>
              </a:buClr>
              <a:buFont typeface="Wingdings" pitchFamily="2" charset="2"/>
              <a:buChar char="§"/>
              <a:defRPr>
                <a:solidFill>
                  <a:srgbClr val="5F5F5F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134598"/>
              </a:buClr>
              <a:buFont typeface="Wingdings" pitchFamily="2" charset="2"/>
              <a:buChar char="§"/>
              <a:defRPr>
                <a:solidFill>
                  <a:srgbClr val="5F5F5F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134598"/>
              </a:buClr>
              <a:buFont typeface="Wingdings" pitchFamily="2" charset="2"/>
              <a:buChar char="§"/>
              <a:defRPr>
                <a:solidFill>
                  <a:srgbClr val="5F5F5F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134598"/>
              </a:buClr>
              <a:buFont typeface="Wingdings" pitchFamily="2" charset="2"/>
              <a:buChar char="§"/>
              <a:defRPr>
                <a:solidFill>
                  <a:srgbClr val="5F5F5F"/>
                </a:solidFill>
                <a:latin typeface="+mn-lt"/>
              </a:defRPr>
            </a:lvl9pPr>
          </a:lstStyle>
          <a:p>
            <a:r>
              <a:rPr lang="en-CA" dirty="0" smtClean="0">
                <a:solidFill>
                  <a:srgbClr val="C0C0C0"/>
                </a:solidFill>
              </a:rPr>
              <a:t>AC </a:t>
            </a:r>
            <a:r>
              <a:rPr lang="en-CA" dirty="0" err="1" smtClean="0">
                <a:solidFill>
                  <a:srgbClr val="C0C0C0"/>
                </a:solidFill>
              </a:rPr>
              <a:t>Nuuk</a:t>
            </a:r>
            <a:r>
              <a:rPr lang="en-CA" dirty="0" smtClean="0">
                <a:solidFill>
                  <a:srgbClr val="C0C0C0"/>
                </a:solidFill>
              </a:rPr>
              <a:t> Declaration (2011): </a:t>
            </a:r>
          </a:p>
          <a:p>
            <a:pPr lvl="1"/>
            <a:r>
              <a:rPr lang="en-CA" dirty="0" smtClean="0">
                <a:solidFill>
                  <a:srgbClr val="C0C0C0"/>
                </a:solidFill>
              </a:rPr>
              <a:t>“…</a:t>
            </a:r>
            <a:r>
              <a:rPr lang="en-CA" i="1" dirty="0" smtClean="0">
                <a:solidFill>
                  <a:srgbClr val="C0C0C0"/>
                </a:solidFill>
              </a:rPr>
              <a:t>recognize that climate change and other negative factors have impacted the traditional livelihoods and food safety and security of Arctic Indigenous Peoples</a:t>
            </a:r>
            <a:r>
              <a:rPr lang="en-CA" dirty="0" smtClean="0">
                <a:solidFill>
                  <a:srgbClr val="C0C0C0"/>
                </a:solidFill>
              </a:rPr>
              <a:t>”. </a:t>
            </a:r>
            <a:endParaRPr lang="en-US" dirty="0">
              <a:solidFill>
                <a:srgbClr val="C0C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03423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ssholder for innhold 2"/>
          <p:cNvSpPr txBox="1">
            <a:spLocks/>
          </p:cNvSpPr>
          <p:nvPr/>
        </p:nvSpPr>
        <p:spPr bwMode="auto">
          <a:xfrm>
            <a:off x="-180528" y="-243408"/>
            <a:ext cx="9972600" cy="756084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9525">
            <a:noFill/>
            <a:miter lim="800000"/>
            <a:headEnd/>
            <a:tailEnd/>
          </a:ln>
          <a:effectLst/>
          <a:scene3d>
            <a:camera prst="orthographicFront">
              <a:rot lat="0" lon="0" rev="21474000"/>
            </a:camera>
            <a:lightRig rig="threePt" dir="t"/>
          </a:scene3d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lr>
                <a:srgbClr val="134598"/>
              </a:buClr>
              <a:buFont typeface="Wingdings" pitchFamily="2" charset="2"/>
              <a:buChar char="p"/>
              <a:defRPr sz="2800">
                <a:solidFill>
                  <a:srgbClr val="5F5F5F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lr>
                <a:srgbClr val="134598"/>
              </a:buClr>
              <a:buFont typeface="Wingdings" pitchFamily="2" charset="2"/>
              <a:buChar char="n"/>
              <a:defRPr sz="2400">
                <a:solidFill>
                  <a:srgbClr val="5F5F5F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134598"/>
              </a:buClr>
              <a:buFont typeface="Wingdings" pitchFamily="2" charset="2"/>
              <a:buChar char="p"/>
              <a:defRPr sz="2000">
                <a:solidFill>
                  <a:srgbClr val="5F5F5F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134598"/>
              </a:buClr>
              <a:buFont typeface="Wingdings" pitchFamily="2" charset="2"/>
              <a:buChar char="§"/>
              <a:defRPr>
                <a:solidFill>
                  <a:srgbClr val="5F5F5F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134598"/>
              </a:buClr>
              <a:buFont typeface="Wingdings" pitchFamily="2" charset="2"/>
              <a:buChar char="§"/>
              <a:defRPr>
                <a:solidFill>
                  <a:srgbClr val="5F5F5F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134598"/>
              </a:buClr>
              <a:buFont typeface="Wingdings" pitchFamily="2" charset="2"/>
              <a:buChar char="§"/>
              <a:defRPr>
                <a:solidFill>
                  <a:srgbClr val="5F5F5F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134598"/>
              </a:buClr>
              <a:buFont typeface="Wingdings" pitchFamily="2" charset="2"/>
              <a:buChar char="§"/>
              <a:defRPr>
                <a:solidFill>
                  <a:srgbClr val="5F5F5F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134598"/>
              </a:buClr>
              <a:buFont typeface="Wingdings" pitchFamily="2" charset="2"/>
              <a:buChar char="§"/>
              <a:defRPr>
                <a:solidFill>
                  <a:srgbClr val="5F5F5F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134598"/>
              </a:buClr>
              <a:buFont typeface="Wingdings" pitchFamily="2" charset="2"/>
              <a:buChar char="§"/>
              <a:defRPr>
                <a:solidFill>
                  <a:srgbClr val="5F5F5F"/>
                </a:solidFill>
                <a:latin typeface="+mn-lt"/>
              </a:defRPr>
            </a:lvl9pPr>
          </a:lstStyle>
          <a:p>
            <a:pPr algn="ctr">
              <a:lnSpc>
                <a:spcPct val="90000"/>
              </a:lnSpc>
              <a:buFont typeface="Wingdings" pitchFamily="2" charset="2"/>
              <a:buNone/>
            </a:pPr>
            <a:r>
              <a:rPr lang="nb-NO" sz="2400" b="1" smtClean="0">
                <a:solidFill>
                  <a:schemeClr val="accent2"/>
                </a:solidFill>
                <a:latin typeface="Calibri" pitchFamily="34" charset="0"/>
              </a:rPr>
              <a:t> </a:t>
            </a:r>
            <a:endParaRPr lang="nb-NO" sz="2400" b="1" dirty="0" smtClean="0">
              <a:solidFill>
                <a:schemeClr val="accent2"/>
              </a:solidFill>
              <a:latin typeface="Calibri" pitchFamily="34" charset="0"/>
            </a:endParaRPr>
          </a:p>
        </p:txBody>
      </p:sp>
      <p:sp>
        <p:nvSpPr>
          <p:cNvPr id="5" name="Plassholder for dato 3"/>
          <p:cNvSpPr>
            <a:spLocks noGrp="1"/>
          </p:cNvSpPr>
          <p:nvPr>
            <p:ph type="dt" sz="half" idx="10"/>
          </p:nvPr>
        </p:nvSpPr>
        <p:spPr>
          <a:xfrm>
            <a:off x="6361856" y="6428184"/>
            <a:ext cx="2386608" cy="457200"/>
          </a:xfrm>
        </p:spPr>
        <p:txBody>
          <a:bodyPr/>
          <a:lstStyle/>
          <a:p>
            <a:pPr>
              <a:defRPr/>
            </a:pPr>
            <a:r>
              <a:rPr lang="nb-NO" dirty="0" err="1" smtClean="0">
                <a:solidFill>
                  <a:srgbClr val="C0C0C0"/>
                </a:solidFill>
              </a:rPr>
              <a:t>Pic</a:t>
            </a:r>
            <a:r>
              <a:rPr lang="nb-NO" dirty="0" smtClean="0">
                <a:solidFill>
                  <a:srgbClr val="C0C0C0"/>
                </a:solidFill>
              </a:rPr>
              <a:t>: E.R. Nergård, IPY EALÁT/ ICR</a:t>
            </a:r>
          </a:p>
        </p:txBody>
      </p:sp>
      <p:sp>
        <p:nvSpPr>
          <p:cNvPr id="6" name="Заголовок 1"/>
          <p:cNvSpPr txBox="1">
            <a:spLocks/>
          </p:cNvSpPr>
          <p:nvPr/>
        </p:nvSpPr>
        <p:spPr bwMode="auto">
          <a:xfrm>
            <a:off x="971600" y="476672"/>
            <a:ext cx="7596336" cy="1224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808080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808080"/>
                </a:solidFill>
                <a:latin typeface="Tahoma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808080"/>
                </a:solidFill>
                <a:latin typeface="Tahoma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808080"/>
                </a:solidFill>
                <a:latin typeface="Tahoma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808080"/>
                </a:solidFill>
                <a:latin typeface="Tahoma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808080"/>
                </a:solidFill>
                <a:latin typeface="Tahoma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808080"/>
                </a:solidFill>
                <a:latin typeface="Tahoma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808080"/>
                </a:solidFill>
                <a:latin typeface="Tahoma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808080"/>
                </a:solidFill>
                <a:latin typeface="Tahoma" pitchFamily="34" charset="0"/>
              </a:defRPr>
            </a:lvl9pPr>
          </a:lstStyle>
          <a:p>
            <a:r>
              <a:rPr lang="nb-NO" sz="4200" b="1" dirty="0" smtClean="0">
                <a:solidFill>
                  <a:schemeClr val="tx1"/>
                </a:solidFill>
                <a:latin typeface="+mn-lt"/>
              </a:rPr>
              <a:t>On </a:t>
            </a:r>
            <a:r>
              <a:rPr lang="nb-NO" sz="4200" b="1" dirty="0" err="1" smtClean="0">
                <a:solidFill>
                  <a:schemeClr val="tx1"/>
                </a:solidFill>
                <a:latin typeface="+mn-lt"/>
              </a:rPr>
              <a:t>our</a:t>
            </a:r>
            <a:r>
              <a:rPr lang="nb-NO" sz="4200" b="1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nb-NO" sz="4200" b="1" dirty="0" err="1" smtClean="0">
                <a:solidFill>
                  <a:schemeClr val="tx1"/>
                </a:solidFill>
                <a:latin typeface="+mn-lt"/>
              </a:rPr>
              <a:t>horizon</a:t>
            </a:r>
            <a:r>
              <a:rPr lang="nb-NO" sz="4200" b="1" dirty="0" smtClean="0">
                <a:solidFill>
                  <a:schemeClr val="tx1"/>
                </a:solidFill>
                <a:latin typeface="+mn-lt"/>
              </a:rPr>
              <a:t>: </a:t>
            </a:r>
          </a:p>
          <a:p>
            <a:r>
              <a:rPr lang="nb-NO" sz="4200" b="1" dirty="0" smtClean="0">
                <a:solidFill>
                  <a:schemeClr val="tx1"/>
                </a:solidFill>
                <a:latin typeface="+mn-lt"/>
              </a:rPr>
              <a:t>		</a:t>
            </a:r>
            <a:r>
              <a:rPr lang="nb-NO" sz="5500" b="1" dirty="0" smtClean="0">
                <a:solidFill>
                  <a:schemeClr val="tx1"/>
                </a:solidFill>
                <a:latin typeface="+mn-lt"/>
              </a:rPr>
              <a:t>Arctic </a:t>
            </a:r>
            <a:r>
              <a:rPr lang="nb-NO" sz="5500" b="1" dirty="0" err="1" smtClean="0">
                <a:solidFill>
                  <a:schemeClr val="tx1"/>
                </a:solidFill>
                <a:latin typeface="+mn-lt"/>
              </a:rPr>
              <a:t>Change</a:t>
            </a:r>
            <a:endParaRPr lang="ru-RU" sz="5500" b="1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7" name="Plassholder for tekst 5"/>
          <p:cNvSpPr txBox="1">
            <a:spLocks/>
          </p:cNvSpPr>
          <p:nvPr/>
        </p:nvSpPr>
        <p:spPr>
          <a:xfrm>
            <a:off x="-216024" y="1844824"/>
            <a:ext cx="9036496" cy="2664296"/>
          </a:xfrm>
          <a:prstGeom prst="rect">
            <a:avLst/>
          </a:prstGeom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lr>
                <a:srgbClr val="134598"/>
              </a:buClr>
              <a:buFont typeface="Wingdings" pitchFamily="2" charset="2"/>
              <a:buChar char="p"/>
              <a:defRPr sz="2800">
                <a:solidFill>
                  <a:srgbClr val="5F5F5F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lr>
                <a:srgbClr val="134598"/>
              </a:buClr>
              <a:buFont typeface="Wingdings" pitchFamily="2" charset="2"/>
              <a:buChar char="n"/>
              <a:defRPr sz="2400">
                <a:solidFill>
                  <a:srgbClr val="5F5F5F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134598"/>
              </a:buClr>
              <a:buFont typeface="Wingdings" pitchFamily="2" charset="2"/>
              <a:buChar char="p"/>
              <a:defRPr sz="2000">
                <a:solidFill>
                  <a:srgbClr val="5F5F5F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134598"/>
              </a:buClr>
              <a:buFont typeface="Wingdings" pitchFamily="2" charset="2"/>
              <a:buChar char="§"/>
              <a:defRPr>
                <a:solidFill>
                  <a:srgbClr val="5F5F5F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134598"/>
              </a:buClr>
              <a:buFont typeface="Wingdings" pitchFamily="2" charset="2"/>
              <a:buChar char="§"/>
              <a:defRPr>
                <a:solidFill>
                  <a:srgbClr val="5F5F5F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134598"/>
              </a:buClr>
              <a:buFont typeface="Wingdings" pitchFamily="2" charset="2"/>
              <a:buChar char="§"/>
              <a:defRPr>
                <a:solidFill>
                  <a:srgbClr val="5F5F5F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134598"/>
              </a:buClr>
              <a:buFont typeface="Wingdings" pitchFamily="2" charset="2"/>
              <a:buChar char="§"/>
              <a:defRPr>
                <a:solidFill>
                  <a:srgbClr val="5F5F5F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134598"/>
              </a:buClr>
              <a:buFont typeface="Wingdings" pitchFamily="2" charset="2"/>
              <a:buChar char="§"/>
              <a:defRPr>
                <a:solidFill>
                  <a:srgbClr val="5F5F5F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134598"/>
              </a:buClr>
              <a:buFont typeface="Wingdings" pitchFamily="2" charset="2"/>
              <a:buChar char="§"/>
              <a:defRPr>
                <a:solidFill>
                  <a:srgbClr val="5F5F5F"/>
                </a:solidFill>
                <a:latin typeface="+mn-lt"/>
              </a:defRPr>
            </a:lvl9pPr>
          </a:lstStyle>
          <a:p>
            <a:pPr algn="ctr">
              <a:buFont typeface="Wingdings" pitchFamily="2" charset="2"/>
              <a:buNone/>
            </a:pPr>
            <a:r>
              <a:rPr lang="nb-NO" sz="3200" b="1" dirty="0" smtClean="0">
                <a:solidFill>
                  <a:srgbClr val="FFCC66"/>
                </a:solidFill>
              </a:rPr>
              <a:t>	</a:t>
            </a:r>
            <a:r>
              <a:rPr lang="nb-NO" sz="4300" b="1" dirty="0" err="1" smtClean="0">
                <a:solidFill>
                  <a:srgbClr val="144398"/>
                </a:solidFill>
              </a:rPr>
              <a:t>We</a:t>
            </a:r>
            <a:r>
              <a:rPr lang="nb-NO" sz="4300" b="1" dirty="0" smtClean="0">
                <a:solidFill>
                  <a:srgbClr val="144398"/>
                </a:solidFill>
              </a:rPr>
              <a:t> </a:t>
            </a:r>
            <a:r>
              <a:rPr lang="nb-NO" sz="4300" b="1" dirty="0" err="1" smtClean="0">
                <a:solidFill>
                  <a:srgbClr val="144398"/>
                </a:solidFill>
              </a:rPr>
              <a:t>need</a:t>
            </a:r>
            <a:r>
              <a:rPr lang="nb-NO" sz="4300" b="1" dirty="0" smtClean="0">
                <a:solidFill>
                  <a:srgbClr val="144398"/>
                </a:solidFill>
              </a:rPr>
              <a:t> </a:t>
            </a:r>
            <a:r>
              <a:rPr lang="nb-NO" sz="4300" b="1" dirty="0" err="1" smtClean="0">
                <a:solidFill>
                  <a:srgbClr val="144398"/>
                </a:solidFill>
              </a:rPr>
              <a:t>active</a:t>
            </a:r>
            <a:r>
              <a:rPr lang="nb-NO" sz="4300" b="1" dirty="0" smtClean="0">
                <a:solidFill>
                  <a:srgbClr val="144398"/>
                </a:solidFill>
              </a:rPr>
              <a:t> </a:t>
            </a:r>
            <a:r>
              <a:rPr lang="nb-NO" sz="4300" b="1" dirty="0" err="1" smtClean="0">
                <a:solidFill>
                  <a:srgbClr val="144398"/>
                </a:solidFill>
              </a:rPr>
              <a:t>local</a:t>
            </a:r>
            <a:r>
              <a:rPr lang="nb-NO" sz="4300" b="1" dirty="0" smtClean="0">
                <a:solidFill>
                  <a:srgbClr val="144398"/>
                </a:solidFill>
              </a:rPr>
              <a:t> </a:t>
            </a:r>
            <a:r>
              <a:rPr lang="nb-NO" sz="4300" b="1" dirty="0" err="1" smtClean="0">
                <a:solidFill>
                  <a:srgbClr val="144398"/>
                </a:solidFill>
              </a:rPr>
              <a:t>societies</a:t>
            </a:r>
            <a:endParaRPr lang="nb-NO" sz="4300" b="1" dirty="0" smtClean="0">
              <a:solidFill>
                <a:srgbClr val="144398"/>
              </a:solidFill>
            </a:endParaRPr>
          </a:p>
          <a:p>
            <a:pPr algn="ctr">
              <a:buFont typeface="Wingdings" pitchFamily="2" charset="2"/>
              <a:buNone/>
            </a:pPr>
            <a:r>
              <a:rPr lang="nb-NO" sz="3000" b="1" dirty="0" smtClean="0">
                <a:solidFill>
                  <a:srgbClr val="FFCC66"/>
                </a:solidFill>
              </a:rPr>
              <a:t>	</a:t>
            </a:r>
            <a:r>
              <a:rPr lang="nb-NO" sz="5400" b="1" dirty="0" err="1" smtClean="0">
                <a:solidFill>
                  <a:srgbClr val="CC0000"/>
                </a:solidFill>
              </a:rPr>
              <a:t>We</a:t>
            </a:r>
            <a:r>
              <a:rPr lang="nb-NO" sz="5400" b="1" dirty="0" smtClean="0">
                <a:solidFill>
                  <a:srgbClr val="CC0000"/>
                </a:solidFill>
              </a:rPr>
              <a:t> </a:t>
            </a:r>
            <a:r>
              <a:rPr lang="nb-NO" sz="5400" b="1" dirty="0" err="1" smtClean="0">
                <a:solidFill>
                  <a:srgbClr val="CC0000"/>
                </a:solidFill>
              </a:rPr>
              <a:t>need</a:t>
            </a:r>
            <a:r>
              <a:rPr lang="nb-NO" sz="5400" b="1" dirty="0" smtClean="0">
                <a:solidFill>
                  <a:srgbClr val="CC0000"/>
                </a:solidFill>
              </a:rPr>
              <a:t> </a:t>
            </a:r>
            <a:r>
              <a:rPr lang="nb-NO" sz="5400" b="1" dirty="0" err="1" smtClean="0">
                <a:solidFill>
                  <a:srgbClr val="CC0000"/>
                </a:solidFill>
              </a:rPr>
              <a:t>engaged</a:t>
            </a:r>
            <a:r>
              <a:rPr lang="nb-NO" sz="5400" b="1" dirty="0" smtClean="0">
                <a:solidFill>
                  <a:srgbClr val="CC0000"/>
                </a:solidFill>
              </a:rPr>
              <a:t> </a:t>
            </a:r>
            <a:r>
              <a:rPr lang="nb-NO" sz="5400" b="1" dirty="0" err="1" smtClean="0">
                <a:solidFill>
                  <a:srgbClr val="CC0000"/>
                </a:solidFill>
              </a:rPr>
              <a:t>youth</a:t>
            </a:r>
            <a:endParaRPr lang="nb-NO" sz="5400" b="1" dirty="0" smtClean="0">
              <a:solidFill>
                <a:srgbClr val="CC0000"/>
              </a:solidFill>
            </a:endParaRPr>
          </a:p>
          <a:p>
            <a:pPr algn="ctr">
              <a:buFont typeface="Wingdings" pitchFamily="2" charset="2"/>
              <a:buNone/>
            </a:pPr>
            <a:r>
              <a:rPr lang="nb-NO" sz="3000" b="1" dirty="0" smtClean="0">
                <a:solidFill>
                  <a:srgbClr val="FFCC66"/>
                </a:solidFill>
              </a:rPr>
              <a:t>	</a:t>
            </a:r>
            <a:r>
              <a:rPr lang="nb-NO" sz="4300" b="1" dirty="0" err="1" smtClean="0">
                <a:solidFill>
                  <a:schemeClr val="bg1"/>
                </a:solidFill>
              </a:rPr>
              <a:t>We</a:t>
            </a:r>
            <a:r>
              <a:rPr lang="nb-NO" sz="4300" b="1" dirty="0" smtClean="0">
                <a:solidFill>
                  <a:schemeClr val="bg1"/>
                </a:solidFill>
              </a:rPr>
              <a:t> </a:t>
            </a:r>
            <a:r>
              <a:rPr lang="nb-NO" sz="4300" b="1" dirty="0" err="1" smtClean="0">
                <a:solidFill>
                  <a:schemeClr val="bg1"/>
                </a:solidFill>
              </a:rPr>
              <a:t>need</a:t>
            </a:r>
            <a:r>
              <a:rPr lang="nb-NO" sz="4300" b="1" dirty="0" smtClean="0">
                <a:solidFill>
                  <a:schemeClr val="bg1"/>
                </a:solidFill>
              </a:rPr>
              <a:t> </a:t>
            </a:r>
            <a:r>
              <a:rPr lang="nb-NO" sz="4300" b="1" dirty="0" err="1" smtClean="0">
                <a:solidFill>
                  <a:schemeClr val="bg1"/>
                </a:solidFill>
              </a:rPr>
              <a:t>competence</a:t>
            </a:r>
            <a:r>
              <a:rPr lang="nb-NO" sz="4300" b="1" dirty="0" smtClean="0">
                <a:solidFill>
                  <a:schemeClr val="bg1"/>
                </a:solidFill>
              </a:rPr>
              <a:t> </a:t>
            </a:r>
            <a:r>
              <a:rPr lang="nb-NO" sz="4300" b="1" dirty="0" err="1" smtClean="0">
                <a:solidFill>
                  <a:schemeClr val="bg1"/>
                </a:solidFill>
              </a:rPr>
              <a:t>building</a:t>
            </a:r>
            <a:endParaRPr lang="nb-NO" sz="43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16457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auto">
          <a:xfrm>
            <a:off x="179512" y="0"/>
            <a:ext cx="8964488" cy="6858000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457200" y="1196752"/>
            <a:ext cx="8507288" cy="4530725"/>
          </a:xfrm>
        </p:spPr>
        <p:txBody>
          <a:bodyPr/>
          <a:lstStyle/>
          <a:p>
            <a:pPr marL="0" indent="0" algn="r">
              <a:buNone/>
            </a:pPr>
            <a:r>
              <a:rPr lang="en-US" sz="7000" b="1" dirty="0" smtClean="0">
                <a:solidFill>
                  <a:schemeClr val="bg1"/>
                </a:solidFill>
              </a:rPr>
              <a:t>Use the knowledge </a:t>
            </a:r>
            <a:r>
              <a:rPr lang="en-US" sz="7000" b="1" dirty="0" smtClean="0">
                <a:solidFill>
                  <a:srgbClr val="FFCC66"/>
                </a:solidFill>
              </a:rPr>
              <a:t>of the people        </a:t>
            </a:r>
            <a:r>
              <a:rPr lang="en-US" sz="7000" b="1" dirty="0" smtClean="0">
                <a:solidFill>
                  <a:srgbClr val="C0C0C0"/>
                </a:solidFill>
              </a:rPr>
              <a:t>to develop</a:t>
            </a:r>
            <a:r>
              <a:rPr lang="en-US" sz="7000" b="1" dirty="0" smtClean="0"/>
              <a:t>          </a:t>
            </a:r>
            <a:r>
              <a:rPr lang="en-US" sz="7000" b="1" dirty="0" smtClean="0">
                <a:solidFill>
                  <a:schemeClr val="bg1"/>
                </a:solidFill>
              </a:rPr>
              <a:t>their own societies</a:t>
            </a:r>
            <a:endParaRPr lang="en-US" sz="7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81265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auto">
          <a:xfrm>
            <a:off x="251520" y="1412776"/>
            <a:ext cx="8892480" cy="5445224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Using TK to </a:t>
            </a:r>
            <a:r>
              <a:rPr lang="en-US" dirty="0">
                <a:solidFill>
                  <a:schemeClr val="tx1"/>
                </a:solidFill>
              </a:rPr>
              <a:t>M</a:t>
            </a:r>
            <a:r>
              <a:rPr lang="en-US" dirty="0" smtClean="0">
                <a:solidFill>
                  <a:schemeClr val="tx1"/>
                </a:solidFill>
              </a:rPr>
              <a:t>eet Arctic Change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8" name="Content Placeholder 9" descr="大会35-1LOGO-20130603_复制 拷贝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2774" b="16753"/>
          <a:stretch/>
        </p:blipFill>
        <p:spPr bwMode="auto">
          <a:xfrm>
            <a:off x="7668344" y="3356992"/>
            <a:ext cx="1475656" cy="1160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1418555"/>
            <a:ext cx="8507288" cy="4530725"/>
          </a:xfrm>
        </p:spPr>
        <p:txBody>
          <a:bodyPr/>
          <a:lstStyle/>
          <a:p>
            <a:r>
              <a:rPr lang="en-CA" sz="2500" dirty="0"/>
              <a:t>The </a:t>
            </a:r>
            <a:r>
              <a:rPr lang="en-CA" sz="2500" i="1" dirty="0" err="1"/>
              <a:t>Kuellnegk</a:t>
            </a:r>
            <a:r>
              <a:rPr lang="en-CA" sz="2500" i="1" dirty="0"/>
              <a:t> </a:t>
            </a:r>
            <a:r>
              <a:rPr lang="en-CA" sz="2500" i="1" dirty="0" err="1"/>
              <a:t>Neark</a:t>
            </a:r>
            <a:r>
              <a:rPr lang="en-CA" sz="2500" i="1" dirty="0"/>
              <a:t> Declaration</a:t>
            </a:r>
            <a:r>
              <a:rPr lang="en-CA" sz="2500" dirty="0"/>
              <a:t>, on the 	        occasion of the </a:t>
            </a:r>
            <a:r>
              <a:rPr lang="en-CA" sz="2500" dirty="0" err="1"/>
              <a:t>Saami</a:t>
            </a:r>
            <a:r>
              <a:rPr lang="en-CA" sz="2500" dirty="0"/>
              <a:t> Conference in 2013: </a:t>
            </a:r>
          </a:p>
          <a:p>
            <a:pPr lvl="1"/>
            <a:r>
              <a:rPr lang="en-CA" sz="2200" dirty="0">
                <a:solidFill>
                  <a:srgbClr val="154698"/>
                </a:solidFill>
              </a:rPr>
              <a:t>“…</a:t>
            </a:r>
            <a:r>
              <a:rPr lang="en-CA" sz="2200" i="1" dirty="0">
                <a:solidFill>
                  <a:srgbClr val="154698"/>
                </a:solidFill>
              </a:rPr>
              <a:t>The </a:t>
            </a:r>
            <a:r>
              <a:rPr lang="en-CA" sz="2200" i="1" dirty="0" err="1">
                <a:solidFill>
                  <a:srgbClr val="154698"/>
                </a:solidFill>
              </a:rPr>
              <a:t>Saami</a:t>
            </a:r>
            <a:r>
              <a:rPr lang="en-CA" sz="2200" i="1" dirty="0">
                <a:solidFill>
                  <a:srgbClr val="154698"/>
                </a:solidFill>
              </a:rPr>
              <a:t> Conference emphasizes the importance of  the use of </a:t>
            </a:r>
            <a:r>
              <a:rPr lang="en-CA" sz="2200" i="1" dirty="0" err="1">
                <a:solidFill>
                  <a:srgbClr val="154698"/>
                </a:solidFill>
              </a:rPr>
              <a:t>Saami</a:t>
            </a:r>
            <a:r>
              <a:rPr lang="en-CA" sz="2200" i="1" dirty="0">
                <a:solidFill>
                  <a:srgbClr val="154698"/>
                </a:solidFill>
              </a:rPr>
              <a:t> traditional knowledge as a foundation for community resilience and governance of climate change.“  </a:t>
            </a:r>
            <a:endParaRPr lang="en-CA" sz="2200" i="1" dirty="0" smtClean="0">
              <a:solidFill>
                <a:srgbClr val="154698"/>
              </a:solidFill>
            </a:endParaRPr>
          </a:p>
          <a:p>
            <a:pPr lvl="1"/>
            <a:endParaRPr lang="en-US" sz="700" dirty="0">
              <a:solidFill>
                <a:srgbClr val="154698"/>
              </a:solidFill>
            </a:endParaRPr>
          </a:p>
          <a:p>
            <a:pPr marL="457200" lvl="1" indent="0">
              <a:buNone/>
            </a:pPr>
            <a:endParaRPr lang="en-CA" sz="500" i="1" dirty="0"/>
          </a:p>
          <a:p>
            <a:r>
              <a:rPr lang="en-CA" sz="2500" dirty="0" smtClean="0"/>
              <a:t>The </a:t>
            </a:r>
            <a:r>
              <a:rPr lang="en-CA" sz="2500" i="1" dirty="0" err="1"/>
              <a:t>Aoluguya</a:t>
            </a:r>
            <a:r>
              <a:rPr lang="en-CA" sz="2500" i="1" dirty="0"/>
              <a:t> Declaration</a:t>
            </a:r>
            <a:r>
              <a:rPr lang="en-CA" sz="2500" dirty="0"/>
              <a:t>, on the occasion of the        5</a:t>
            </a:r>
            <a:r>
              <a:rPr lang="en-CA" sz="2500" baseline="30000" dirty="0"/>
              <a:t>th</a:t>
            </a:r>
            <a:r>
              <a:rPr lang="en-CA" sz="2500" dirty="0"/>
              <a:t> World Reindeer Herders´ Congress in 2013: </a:t>
            </a:r>
          </a:p>
          <a:p>
            <a:pPr lvl="1"/>
            <a:r>
              <a:rPr lang="en-CA" sz="2200" i="1" dirty="0">
                <a:solidFill>
                  <a:srgbClr val="154698"/>
                </a:solidFill>
              </a:rPr>
              <a:t>“…Underline that well-functioning reindeer herding communities is dependent on </a:t>
            </a:r>
            <a:r>
              <a:rPr lang="en-CA" sz="2200" i="1" u="sng" dirty="0">
                <a:solidFill>
                  <a:srgbClr val="154698"/>
                </a:solidFill>
              </a:rPr>
              <a:t>utilizing the knowledge of the people</a:t>
            </a:r>
            <a:r>
              <a:rPr lang="en-CA" sz="2200" i="1" dirty="0">
                <a:solidFill>
                  <a:srgbClr val="154698"/>
                </a:solidFill>
              </a:rPr>
              <a:t> to maintain and strengthen the well-being and resilience of their own societies.“  </a:t>
            </a:r>
          </a:p>
        </p:txBody>
      </p:sp>
      <p:pic>
        <p:nvPicPr>
          <p:cNvPr id="2" name="Picture 1" descr="Samiraddi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368" y="1412776"/>
            <a:ext cx="1004911" cy="947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76276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6036" name="Picture 4" descr="svein58"/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180528" y="0"/>
            <a:ext cx="10169990" cy="685800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58532" y="6021288"/>
            <a:ext cx="57246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solidFill>
                  <a:srgbClr val="FFFFFF"/>
                </a:solidFill>
              </a:rPr>
              <a:t>www.reindeerportal.org</a:t>
            </a:r>
            <a:r>
              <a:rPr lang="en-US" b="1" dirty="0" smtClean="0">
                <a:solidFill>
                  <a:srgbClr val="FFFFFF"/>
                </a:solidFill>
              </a:rPr>
              <a:t>    			</a:t>
            </a:r>
            <a:endParaRPr lang="en-US" b="1" dirty="0">
              <a:solidFill>
                <a:srgbClr val="FFFFFF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24298" y="116632"/>
            <a:ext cx="561734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latin typeface="+mj-lt"/>
              </a:rPr>
              <a:t>Arctic food </a:t>
            </a:r>
            <a:r>
              <a:rPr lang="en-US" sz="4000" b="1" dirty="0">
                <a:latin typeface="+mj-lt"/>
              </a:rPr>
              <a:t>r</a:t>
            </a:r>
            <a:r>
              <a:rPr lang="en-US" sz="4000" b="1" dirty="0" smtClean="0">
                <a:latin typeface="+mj-lt"/>
              </a:rPr>
              <a:t>esources </a:t>
            </a:r>
          </a:p>
          <a:p>
            <a:r>
              <a:rPr lang="en-US" sz="4000" b="1" dirty="0">
                <a:latin typeface="+mj-lt"/>
              </a:rPr>
              <a:t>a</a:t>
            </a:r>
            <a:r>
              <a:rPr lang="en-US" sz="4000" b="1" dirty="0" smtClean="0">
                <a:latin typeface="+mj-lt"/>
              </a:rPr>
              <a:t>re special…</a:t>
            </a:r>
            <a:endParaRPr lang="en-US" sz="40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8071320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 bwMode="auto">
          <a:xfrm>
            <a:off x="179512" y="-27384"/>
            <a:ext cx="8964488" cy="6885384"/>
          </a:xfrm>
          <a:prstGeom prst="rect">
            <a:avLst/>
          </a:prstGeom>
          <a:solidFill>
            <a:srgbClr val="FFCC6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2" name="Picture 4" descr="DSCN019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28350" y="116632"/>
            <a:ext cx="4834781" cy="3312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DSCN0209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82234" y="1340767"/>
            <a:ext cx="3109646" cy="41764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marfiett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76056" y="3600400"/>
            <a:ext cx="4500828" cy="29969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Bilde 11" descr="IMG_0068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11560" y="4540082"/>
            <a:ext cx="3528392" cy="2317918"/>
          </a:xfrm>
          <a:prstGeom prst="rect">
            <a:avLst/>
          </a:prstGeom>
        </p:spPr>
      </p:pic>
      <p:pic>
        <p:nvPicPr>
          <p:cNvPr id="9" name="Content Placeholder 5" descr="2013-08-02 14.54.04.jpg"/>
          <p:cNvPicPr>
            <a:picLocks noGrp="1" noChangeAspect="1"/>
          </p:cNvPicPr>
          <p:nvPr>
            <p:ph sz="half" idx="1"/>
          </p:nvPr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2375660" y="1880925"/>
            <a:ext cx="3151966" cy="2503701"/>
          </a:xfrm>
          <a:ln>
            <a:solidFill>
              <a:schemeClr val="tx1"/>
            </a:solidFill>
          </a:ln>
        </p:spPr>
      </p:pic>
      <p:pic>
        <p:nvPicPr>
          <p:cNvPr id="11" name="Bilde 22" descr="Logo14bluebg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00392" y="-27384"/>
            <a:ext cx="955675" cy="87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itle 1"/>
          <p:cNvSpPr txBox="1">
            <a:spLocks/>
          </p:cNvSpPr>
          <p:nvPr/>
        </p:nvSpPr>
        <p:spPr bwMode="auto">
          <a:xfrm>
            <a:off x="179512" y="20094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808080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808080"/>
                </a:solidFill>
                <a:latin typeface="Tahoma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808080"/>
                </a:solidFill>
                <a:latin typeface="Tahoma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808080"/>
                </a:solidFill>
                <a:latin typeface="Tahoma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808080"/>
                </a:solidFill>
                <a:latin typeface="Tahoma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808080"/>
                </a:solidFill>
                <a:latin typeface="Tahoma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808080"/>
                </a:solidFill>
                <a:latin typeface="Tahoma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808080"/>
                </a:solidFill>
                <a:latin typeface="Tahoma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808080"/>
                </a:solidFill>
                <a:latin typeface="Tahoma" pitchFamily="34" charset="0"/>
              </a:defRPr>
            </a:lvl9pPr>
          </a:lstStyle>
          <a:p>
            <a:r>
              <a:rPr lang="en-US" dirty="0" smtClean="0">
                <a:solidFill>
                  <a:schemeClr val="tx1"/>
                </a:solidFill>
              </a:rPr>
              <a:t>Arctic Indigenous </a:t>
            </a:r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Peoples´</a:t>
            </a:r>
            <a:r>
              <a:rPr lang="en-US" dirty="0" smtClean="0">
                <a:solidFill>
                  <a:srgbClr val="FFFFFF"/>
                </a:solidFill>
              </a:rPr>
              <a:t>   </a:t>
            </a:r>
          </a:p>
          <a:p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 smtClean="0">
                <a:solidFill>
                  <a:srgbClr val="000000"/>
                </a:solidFill>
              </a:rPr>
              <a:t>Traditional Food </a:t>
            </a:r>
            <a:r>
              <a:rPr lang="en-US" dirty="0" smtClean="0">
                <a:solidFill>
                  <a:srgbClr val="D9D9D9"/>
                </a:solidFill>
              </a:rPr>
              <a:t>Cultures Are Rich</a:t>
            </a:r>
            <a:endParaRPr lang="en-US" dirty="0">
              <a:solidFill>
                <a:srgbClr val="D9D9D9"/>
              </a:solidFill>
            </a:endParaRPr>
          </a:p>
        </p:txBody>
      </p:sp>
      <p:pic>
        <p:nvPicPr>
          <p:cNvPr id="4" name="Picture 3" descr="Sebastiao Salgado 2014 - The-Nenets--diet-is-based-008.jpg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6" t="9537" b="8514"/>
          <a:stretch/>
        </p:blipFill>
        <p:spPr>
          <a:xfrm>
            <a:off x="3275856" y="4815459"/>
            <a:ext cx="3006112" cy="1925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53859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ICR">
  <a:themeElements>
    <a:clrScheme name="ICR 9">
      <a:dk1>
        <a:srgbClr val="000000"/>
      </a:dk1>
      <a:lt1>
        <a:srgbClr val="FFFFFF"/>
      </a:lt1>
      <a:dk2>
        <a:srgbClr val="666699"/>
      </a:dk2>
      <a:lt2>
        <a:srgbClr val="FFCC00"/>
      </a:lt2>
      <a:accent1>
        <a:srgbClr val="FF9900"/>
      </a:accent1>
      <a:accent2>
        <a:srgbClr val="FF9900"/>
      </a:accent2>
      <a:accent3>
        <a:srgbClr val="FFFFFF"/>
      </a:accent3>
      <a:accent4>
        <a:srgbClr val="000000"/>
      </a:accent4>
      <a:accent5>
        <a:srgbClr val="FFCAAA"/>
      </a:accent5>
      <a:accent6>
        <a:srgbClr val="E78A00"/>
      </a:accent6>
      <a:hlink>
        <a:srgbClr val="666699"/>
      </a:hlink>
      <a:folHlink>
        <a:srgbClr val="999966"/>
      </a:folHlink>
    </a:clrScheme>
    <a:fontScheme name="ICR">
      <a:majorFont>
        <a:latin typeface="Tahom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ICR 1">
        <a:dk1>
          <a:srgbClr val="006699"/>
        </a:dk1>
        <a:lt1>
          <a:srgbClr val="FFFFFF"/>
        </a:lt1>
        <a:dk2>
          <a:srgbClr val="000000"/>
        </a:dk2>
        <a:lt2>
          <a:srgbClr val="99FF99"/>
        </a:lt2>
        <a:accent1>
          <a:srgbClr val="00CC99"/>
        </a:accent1>
        <a:accent2>
          <a:srgbClr val="009999"/>
        </a:accent2>
        <a:accent3>
          <a:srgbClr val="AAAAAA"/>
        </a:accent3>
        <a:accent4>
          <a:srgbClr val="DADADA"/>
        </a:accent4>
        <a:accent5>
          <a:srgbClr val="AAE2CA"/>
        </a:accent5>
        <a:accent6>
          <a:srgbClr val="008A8A"/>
        </a:accent6>
        <a:hlink>
          <a:srgbClr val="0066FF"/>
        </a:hlink>
        <a:folHlink>
          <a:srgbClr val="989CBA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CR 2">
        <a:dk1>
          <a:srgbClr val="808000"/>
        </a:dk1>
        <a:lt1>
          <a:srgbClr val="FFFFFF"/>
        </a:lt1>
        <a:dk2>
          <a:srgbClr val="5C271E"/>
        </a:dk2>
        <a:lt2>
          <a:srgbClr val="FFDD89"/>
        </a:lt2>
        <a:accent1>
          <a:srgbClr val="CC6600"/>
        </a:accent1>
        <a:accent2>
          <a:srgbClr val="CC9900"/>
        </a:accent2>
        <a:accent3>
          <a:srgbClr val="B5ACAB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669900"/>
        </a:hlink>
        <a:folHlink>
          <a:srgbClr val="A3A27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CR 3">
        <a:dk1>
          <a:srgbClr val="763B00"/>
        </a:dk1>
        <a:lt1>
          <a:srgbClr val="FFFFFF"/>
        </a:lt1>
        <a:dk2>
          <a:srgbClr val="330000"/>
        </a:dk2>
        <a:lt2>
          <a:srgbClr val="CC9900"/>
        </a:lt2>
        <a:accent1>
          <a:srgbClr val="FFCC00"/>
        </a:accent1>
        <a:accent2>
          <a:srgbClr val="CC3300"/>
        </a:accent2>
        <a:accent3>
          <a:srgbClr val="ADAAAA"/>
        </a:accent3>
        <a:accent4>
          <a:srgbClr val="DADADA"/>
        </a:accent4>
        <a:accent5>
          <a:srgbClr val="FFE2AA"/>
        </a:accent5>
        <a:accent6>
          <a:srgbClr val="B92D00"/>
        </a:accent6>
        <a:hlink>
          <a:srgbClr val="666699"/>
        </a:hlink>
        <a:folHlink>
          <a:srgbClr val="99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CR 4">
        <a:dk1>
          <a:srgbClr val="6D3696"/>
        </a:dk1>
        <a:lt1>
          <a:srgbClr val="FFFFFF"/>
        </a:lt1>
        <a:dk2>
          <a:srgbClr val="51255D"/>
        </a:dk2>
        <a:lt2>
          <a:srgbClr val="FFFFCC"/>
        </a:lt2>
        <a:accent1>
          <a:srgbClr val="666699"/>
        </a:accent1>
        <a:accent2>
          <a:srgbClr val="800080"/>
        </a:accent2>
        <a:accent3>
          <a:srgbClr val="B3ACB6"/>
        </a:accent3>
        <a:accent4>
          <a:srgbClr val="DADADA"/>
        </a:accent4>
        <a:accent5>
          <a:srgbClr val="B8B8CA"/>
        </a:accent5>
        <a:accent6>
          <a:srgbClr val="730073"/>
        </a:accent6>
        <a:hlink>
          <a:srgbClr val="CCCC00"/>
        </a:hlink>
        <a:folHlink>
          <a:srgbClr val="A3A27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CR 5">
        <a:dk1>
          <a:srgbClr val="CC6600"/>
        </a:dk1>
        <a:lt1>
          <a:srgbClr val="FFFFFF"/>
        </a:lt1>
        <a:dk2>
          <a:srgbClr val="4A553B"/>
        </a:dk2>
        <a:lt2>
          <a:srgbClr val="FFBF1F"/>
        </a:lt2>
        <a:accent1>
          <a:srgbClr val="FFCC00"/>
        </a:accent1>
        <a:accent2>
          <a:srgbClr val="CC9900"/>
        </a:accent2>
        <a:accent3>
          <a:srgbClr val="B1B4AF"/>
        </a:accent3>
        <a:accent4>
          <a:srgbClr val="DADADA"/>
        </a:accent4>
        <a:accent5>
          <a:srgbClr val="FFE2AA"/>
        </a:accent5>
        <a:accent6>
          <a:srgbClr val="B98A00"/>
        </a:accent6>
        <a:hlink>
          <a:srgbClr val="669900"/>
        </a:hlink>
        <a:folHlink>
          <a:srgbClr val="A3A27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CR 6">
        <a:dk1>
          <a:srgbClr val="000000"/>
        </a:dk1>
        <a:lt1>
          <a:srgbClr val="FFFFFF"/>
        </a:lt1>
        <a:dk2>
          <a:srgbClr val="666699"/>
        </a:dk2>
        <a:lt2>
          <a:srgbClr val="FFCC00"/>
        </a:lt2>
        <a:accent1>
          <a:srgbClr val="FF9900"/>
        </a:accent1>
        <a:accent2>
          <a:srgbClr val="FF0000"/>
        </a:accent2>
        <a:accent3>
          <a:srgbClr val="FFFFFF"/>
        </a:accent3>
        <a:accent4>
          <a:srgbClr val="000000"/>
        </a:accent4>
        <a:accent5>
          <a:srgbClr val="FFCAAA"/>
        </a:accent5>
        <a:accent6>
          <a:srgbClr val="E70000"/>
        </a:accent6>
        <a:hlink>
          <a:srgbClr val="666699"/>
        </a:hlink>
        <a:folHlink>
          <a:srgbClr val="9999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CR 7">
        <a:dk1>
          <a:srgbClr val="000000"/>
        </a:dk1>
        <a:lt1>
          <a:srgbClr val="FFFFFF"/>
        </a:lt1>
        <a:dk2>
          <a:srgbClr val="CC3300"/>
        </a:dk2>
        <a:lt2>
          <a:srgbClr val="663300"/>
        </a:lt2>
        <a:accent1>
          <a:srgbClr val="FFCC00"/>
        </a:accent1>
        <a:accent2>
          <a:srgbClr val="CC6600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B95C00"/>
        </a:accent6>
        <a:hlink>
          <a:srgbClr val="CC9900"/>
        </a:hlink>
        <a:folHlink>
          <a:srgbClr val="9966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CR 8">
        <a:dk1>
          <a:srgbClr val="000000"/>
        </a:dk1>
        <a:lt1>
          <a:srgbClr val="FFFFFF"/>
        </a:lt1>
        <a:dk2>
          <a:srgbClr val="999900"/>
        </a:dk2>
        <a:lt2>
          <a:srgbClr val="666600"/>
        </a:lt2>
        <a:accent1>
          <a:srgbClr val="99CC00"/>
        </a:accent1>
        <a:accent2>
          <a:srgbClr val="CCCC66"/>
        </a:accent2>
        <a:accent3>
          <a:srgbClr val="FFFFFF"/>
        </a:accent3>
        <a:accent4>
          <a:srgbClr val="000000"/>
        </a:accent4>
        <a:accent5>
          <a:srgbClr val="CAE2AA"/>
        </a:accent5>
        <a:accent6>
          <a:srgbClr val="B9B95C"/>
        </a:accent6>
        <a:hlink>
          <a:srgbClr val="FFCC00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CR 9">
        <a:dk1>
          <a:srgbClr val="000000"/>
        </a:dk1>
        <a:lt1>
          <a:srgbClr val="FFFFFF"/>
        </a:lt1>
        <a:dk2>
          <a:srgbClr val="666699"/>
        </a:dk2>
        <a:lt2>
          <a:srgbClr val="FFCC00"/>
        </a:lt2>
        <a:accent1>
          <a:srgbClr val="FF9900"/>
        </a:accent1>
        <a:accent2>
          <a:srgbClr val="FF9900"/>
        </a:accent2>
        <a:accent3>
          <a:srgbClr val="FFFFFF"/>
        </a:accent3>
        <a:accent4>
          <a:srgbClr val="000000"/>
        </a:accent4>
        <a:accent5>
          <a:srgbClr val="FFCAAA"/>
        </a:accent5>
        <a:accent6>
          <a:srgbClr val="E78A00"/>
        </a:accent6>
        <a:hlink>
          <a:srgbClr val="666699"/>
        </a:hlink>
        <a:folHlink>
          <a:srgbClr val="99996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-te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-te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Presentasjon</Template>
  <TotalTime>79335</TotalTime>
  <Words>1049</Words>
  <Application>Microsoft Macintosh PowerPoint</Application>
  <PresentationFormat>On-screen Show (4:3)</PresentationFormat>
  <Paragraphs>182</Paragraphs>
  <Slides>27</Slides>
  <Notes>9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29" baseType="lpstr">
      <vt:lpstr>ICR</vt:lpstr>
      <vt:lpstr>Document</vt:lpstr>
      <vt:lpstr> </vt:lpstr>
      <vt:lpstr>PowerPoint Presentation</vt:lpstr>
      <vt:lpstr>PowerPoint Presentation</vt:lpstr>
      <vt:lpstr>Climate change is about what  we are going to eat in the future!</vt:lpstr>
      <vt:lpstr>PowerPoint Presentation</vt:lpstr>
      <vt:lpstr>PowerPoint Presentation</vt:lpstr>
      <vt:lpstr>Using TK to Meet Arctic Change</vt:lpstr>
      <vt:lpstr>PowerPoint Presentation</vt:lpstr>
      <vt:lpstr>PowerPoint Presentation</vt:lpstr>
      <vt:lpstr>Idea</vt:lpstr>
      <vt:lpstr>“…Create mechanisms and opportunities for young reindeer herders so that they can initiate their own added value businesses and bring new products to the market.” </vt:lpstr>
      <vt:lpstr>Aoluguya Declaration 2013 Декларация Аолугуйя 2013</vt:lpstr>
      <vt:lpstr>EALLU Arctic Indigenous Youth:  Traditional Knowledge and Food Culture</vt:lpstr>
      <vt:lpstr>EALLU Project Activities</vt:lpstr>
      <vt:lpstr>PowerPoint Presentation</vt:lpstr>
      <vt:lpstr>Arctic Indigenous Peoples´  Culinary Network Institute</vt:lpstr>
      <vt:lpstr>PowerPoint Presentation</vt:lpstr>
      <vt:lpstr>PowerPoint Presentation</vt:lpstr>
      <vt:lpstr> EALLU Project Outputs</vt:lpstr>
      <vt:lpstr>PowerPoint Presentation</vt:lpstr>
      <vt:lpstr>Developments</vt:lpstr>
      <vt:lpstr>PowerPoint Presentation</vt:lpstr>
      <vt:lpstr>The 10-Year Anniversary of ICR A 25-Year Celebration of the International  Collaboration of World Reindeer Herders</vt:lpstr>
      <vt:lpstr>PowerPoint Presentation</vt:lpstr>
      <vt:lpstr>PowerPoint Presentation</vt:lpstr>
      <vt:lpstr>PowerPoint Presentation</vt:lpstr>
      <vt:lpstr>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Lysbilde 1</dc:title>
  <dc:creator>Bruker</dc:creator>
  <cp:lastModifiedBy>Philip Burgess</cp:lastModifiedBy>
  <cp:revision>924</cp:revision>
  <cp:lastPrinted>2014-03-12T19:49:48Z</cp:lastPrinted>
  <dcterms:created xsi:type="dcterms:W3CDTF">2006-08-18T09:28:58Z</dcterms:created>
  <dcterms:modified xsi:type="dcterms:W3CDTF">2015-05-27T06:52:38Z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TC060874521044</vt:lpwstr>
  </property>
  <property fmtid="{D5CDD505-2E9C-101B-9397-08002B2CF9AE}" pid="3" name="LCID">
    <vt:lpwstr>1044</vt:lpwstr>
  </property>
</Properties>
</file>